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72" r:id="rId4"/>
    <p:sldId id="274" r:id="rId5"/>
    <p:sldId id="275" r:id="rId6"/>
    <p:sldId id="276" r:id="rId7"/>
    <p:sldId id="279" r:id="rId8"/>
    <p:sldId id="281" r:id="rId9"/>
    <p:sldId id="283" r:id="rId10"/>
    <p:sldId id="284" r:id="rId11"/>
    <p:sldId id="285" r:id="rId12"/>
    <p:sldId id="286" r:id="rId13"/>
    <p:sldId id="287" r:id="rId14"/>
    <p:sldId id="288" r:id="rId15"/>
    <p:sldId id="289" r:id="rId16"/>
    <p:sldId id="290" r:id="rId17"/>
    <p:sldId id="291" r:id="rId18"/>
    <p:sldId id="294" r:id="rId19"/>
    <p:sldId id="295" r:id="rId20"/>
    <p:sldId id="296" r:id="rId21"/>
    <p:sldId id="297" r:id="rId22"/>
    <p:sldId id="298" r:id="rId23"/>
    <p:sldId id="299" r:id="rId24"/>
    <p:sldId id="300" r:id="rId25"/>
    <p:sldId id="302" r:id="rId26"/>
    <p:sldId id="301" r:id="rId27"/>
    <p:sldId id="303" r:id="rId28"/>
    <p:sldId id="304" r:id="rId29"/>
    <p:sldId id="305"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AR SYNTHESIS" id="{909B23B3-A27D-49F3-9B62-6C16D2FA114C}">
          <p14:sldIdLst>
            <p14:sldId id="256"/>
            <p14:sldId id="257"/>
          </p14:sldIdLst>
        </p14:section>
        <p14:section name="Modular Thinking: Patching" id="{DD0B5F1F-E6FC-4CF8-B980-99BA98F4FCD4}">
          <p14:sldIdLst>
            <p14:sldId id="272"/>
          </p14:sldIdLst>
        </p14:section>
        <p14:section name="The Physics of Sound" id="{8410C4CE-41C6-4C32-B6FB-151B54169BB4}">
          <p14:sldIdLst>
            <p14:sldId id="274"/>
            <p14:sldId id="275"/>
          </p14:sldIdLst>
        </p14:section>
        <p14:section name="The Parameterization of Sound" id="{142CE1E5-7AC0-4AB8-8DBE-6BBB61CEB722}">
          <p14:sldIdLst>
            <p14:sldId id="276"/>
            <p14:sldId id="279"/>
            <p14:sldId id="281"/>
            <p14:sldId id="283"/>
          </p14:sldIdLst>
        </p14:section>
        <p14:section name="Voltage" id="{3EEBDFB6-3876-4D57-AEA7-24C26A9BAC79}">
          <p14:sldIdLst>
            <p14:sldId id="284"/>
            <p14:sldId id="285"/>
            <p14:sldId id="286"/>
            <p14:sldId id="287"/>
            <p14:sldId id="288"/>
            <p14:sldId id="289"/>
            <p14:sldId id="290"/>
            <p14:sldId id="291"/>
            <p14:sldId id="294"/>
            <p14:sldId id="295"/>
            <p14:sldId id="296"/>
            <p14:sldId id="297"/>
            <p14:sldId id="298"/>
            <p14:sldId id="299"/>
            <p14:sldId id="300"/>
            <p14:sldId id="302"/>
            <p14:sldId id="301"/>
            <p14:sldId id="303"/>
            <p14:sldId id="304"/>
            <p14:sldId id="305"/>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86433" autoAdjust="0"/>
  </p:normalViewPr>
  <p:slideViewPr>
    <p:cSldViewPr snapToGrid="0">
      <p:cViewPr>
        <p:scale>
          <a:sx n="46" d="100"/>
          <a:sy n="46" d="100"/>
        </p:scale>
        <p:origin x="2274" y="1224"/>
      </p:cViewPr>
      <p:guideLst/>
    </p:cSldViewPr>
  </p:slideViewPr>
  <p:outlineViewPr>
    <p:cViewPr>
      <p:scale>
        <a:sx n="33" d="100"/>
        <a:sy n="33" d="100"/>
      </p:scale>
      <p:origin x="0" y="-4092"/>
    </p:cViewPr>
  </p:outlineViewPr>
  <p:notesTextViewPr>
    <p:cViewPr>
      <p:scale>
        <a:sx n="3" d="2"/>
        <a:sy n="3" d="2"/>
      </p:scale>
      <p:origin x="0" y="0"/>
    </p:cViewPr>
  </p:notesTextViewPr>
  <p:notesViewPr>
    <p:cSldViewPr snapToGrid="0">
      <p:cViewPr>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4CF1C-BD3C-49E1-9E38-BFDF39B733E8}" type="datetimeFigureOut">
              <a:rPr lang="en-US" smtClean="0"/>
              <a:t>9/10/2019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D0476-5E5C-4DF8-88F9-36FCED270F9E}" type="slidenum">
              <a:rPr lang="en-US" smtClean="0"/>
              <a:t>‹#›</a:t>
            </a:fld>
            <a:endParaRPr lang="en-US"/>
          </a:p>
        </p:txBody>
      </p:sp>
    </p:spTree>
    <p:extLst>
      <p:ext uri="{BB962C8B-B14F-4D97-AF65-F5344CB8AC3E}">
        <p14:creationId xmlns:p14="http://schemas.microsoft.com/office/powerpoint/2010/main" val="218528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3D0476-5E5C-4DF8-88F9-36FCED270F9E}" type="slidenum">
              <a:rPr lang="en-US" smtClean="0"/>
              <a:t>2</a:t>
            </a:fld>
            <a:endParaRPr lang="en-US"/>
          </a:p>
        </p:txBody>
      </p:sp>
    </p:spTree>
    <p:extLst>
      <p:ext uri="{BB962C8B-B14F-4D97-AF65-F5344CB8AC3E}">
        <p14:creationId xmlns:p14="http://schemas.microsoft.com/office/powerpoint/2010/main" val="2919163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D0476-5E5C-4DF8-88F9-36FCED270F9E}" type="slidenum">
              <a:rPr lang="en-US" smtClean="0"/>
              <a:t>30</a:t>
            </a:fld>
            <a:endParaRPr lang="en-US"/>
          </a:p>
        </p:txBody>
      </p:sp>
    </p:spTree>
    <p:extLst>
      <p:ext uri="{BB962C8B-B14F-4D97-AF65-F5344CB8AC3E}">
        <p14:creationId xmlns:p14="http://schemas.microsoft.com/office/powerpoint/2010/main" val="80289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a:t>
            </a:r>
          </a:p>
          <a:p>
            <a:r>
              <a:rPr lang="en-US" dirty="0"/>
              <a:t>What is sound/</a:t>
            </a:r>
          </a:p>
        </p:txBody>
      </p:sp>
      <p:sp>
        <p:nvSpPr>
          <p:cNvPr id="4" name="Slide Number Placeholder 3"/>
          <p:cNvSpPr>
            <a:spLocks noGrp="1"/>
          </p:cNvSpPr>
          <p:nvPr>
            <p:ph type="sldNum" sz="quarter" idx="5"/>
          </p:nvPr>
        </p:nvSpPr>
        <p:spPr/>
        <p:txBody>
          <a:bodyPr/>
          <a:lstStyle/>
          <a:p>
            <a:fld id="{B03D0476-5E5C-4DF8-88F9-36FCED270F9E}" type="slidenum">
              <a:rPr lang="en-US" smtClean="0"/>
              <a:t>4</a:t>
            </a:fld>
            <a:endParaRPr lang="en-US"/>
          </a:p>
        </p:txBody>
      </p:sp>
    </p:spTree>
    <p:extLst>
      <p:ext uri="{BB962C8B-B14F-4D97-AF65-F5344CB8AC3E}">
        <p14:creationId xmlns:p14="http://schemas.microsoft.com/office/powerpoint/2010/main" val="418243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a:t>
            </a:r>
          </a:p>
          <a:p>
            <a:r>
              <a:rPr lang="en-US" dirty="0"/>
              <a:t>What are the different parameters of sound?</a:t>
            </a:r>
          </a:p>
          <a:p>
            <a:r>
              <a:rPr lang="en-US" dirty="0"/>
              <a:t>Demo two different pitches, or maybe a sequence of pitches, even a chord from JF maybe</a:t>
            </a:r>
          </a:p>
        </p:txBody>
      </p:sp>
      <p:sp>
        <p:nvSpPr>
          <p:cNvPr id="4" name="Slide Number Placeholder 3"/>
          <p:cNvSpPr>
            <a:spLocks noGrp="1"/>
          </p:cNvSpPr>
          <p:nvPr>
            <p:ph type="sldNum" sz="quarter" idx="5"/>
          </p:nvPr>
        </p:nvSpPr>
        <p:spPr/>
        <p:txBody>
          <a:bodyPr/>
          <a:lstStyle/>
          <a:p>
            <a:fld id="{B03D0476-5E5C-4DF8-88F9-36FCED270F9E}" type="slidenum">
              <a:rPr lang="en-US" smtClean="0"/>
              <a:t>6</a:t>
            </a:fld>
            <a:endParaRPr lang="en-US"/>
          </a:p>
        </p:txBody>
      </p:sp>
    </p:spTree>
    <p:extLst>
      <p:ext uri="{BB962C8B-B14F-4D97-AF65-F5344CB8AC3E}">
        <p14:creationId xmlns:p14="http://schemas.microsoft.com/office/powerpoint/2010/main" val="392267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e.g. a sawtooth wave vs a sine wave</a:t>
            </a:r>
          </a:p>
        </p:txBody>
      </p:sp>
      <p:sp>
        <p:nvSpPr>
          <p:cNvPr id="4" name="Slide Number Placeholder 3"/>
          <p:cNvSpPr>
            <a:spLocks noGrp="1"/>
          </p:cNvSpPr>
          <p:nvPr>
            <p:ph type="sldNum" sz="quarter" idx="5"/>
          </p:nvPr>
        </p:nvSpPr>
        <p:spPr/>
        <p:txBody>
          <a:bodyPr/>
          <a:lstStyle/>
          <a:p>
            <a:fld id="{B03D0476-5E5C-4DF8-88F9-36FCED270F9E}" type="slidenum">
              <a:rPr lang="en-US" smtClean="0"/>
              <a:t>7</a:t>
            </a:fld>
            <a:endParaRPr lang="en-US"/>
          </a:p>
        </p:txBody>
      </p:sp>
    </p:spTree>
    <p:extLst>
      <p:ext uri="{BB962C8B-B14F-4D97-AF65-F5344CB8AC3E}">
        <p14:creationId xmlns:p14="http://schemas.microsoft.com/office/powerpoint/2010/main" val="186288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volume of a sound (maybe once with an OSC, and once with Radio Music)</a:t>
            </a:r>
          </a:p>
        </p:txBody>
      </p:sp>
      <p:sp>
        <p:nvSpPr>
          <p:cNvPr id="4" name="Slide Number Placeholder 3"/>
          <p:cNvSpPr>
            <a:spLocks noGrp="1"/>
          </p:cNvSpPr>
          <p:nvPr>
            <p:ph type="sldNum" sz="quarter" idx="5"/>
          </p:nvPr>
        </p:nvSpPr>
        <p:spPr/>
        <p:txBody>
          <a:bodyPr/>
          <a:lstStyle/>
          <a:p>
            <a:fld id="{B03D0476-5E5C-4DF8-88F9-36FCED270F9E}" type="slidenum">
              <a:rPr lang="en-US" smtClean="0"/>
              <a:t>8</a:t>
            </a:fld>
            <a:endParaRPr lang="en-US"/>
          </a:p>
        </p:txBody>
      </p:sp>
    </p:spTree>
    <p:extLst>
      <p:ext uri="{BB962C8B-B14F-4D97-AF65-F5344CB8AC3E}">
        <p14:creationId xmlns:p14="http://schemas.microsoft.com/office/powerpoint/2010/main" val="292133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an LFO, a sequence, and an envelope, maybe do 2-3 examples with an oscillator and one example with radio music.</a:t>
            </a:r>
          </a:p>
        </p:txBody>
      </p:sp>
      <p:sp>
        <p:nvSpPr>
          <p:cNvPr id="4" name="Slide Number Placeholder 3"/>
          <p:cNvSpPr>
            <a:spLocks noGrp="1"/>
          </p:cNvSpPr>
          <p:nvPr>
            <p:ph type="sldNum" sz="quarter" idx="5"/>
          </p:nvPr>
        </p:nvSpPr>
        <p:spPr/>
        <p:txBody>
          <a:bodyPr/>
          <a:lstStyle/>
          <a:p>
            <a:fld id="{B03D0476-5E5C-4DF8-88F9-36FCED270F9E}" type="slidenum">
              <a:rPr lang="en-US" smtClean="0"/>
              <a:t>9</a:t>
            </a:fld>
            <a:endParaRPr lang="en-US"/>
          </a:p>
        </p:txBody>
      </p:sp>
    </p:spTree>
    <p:extLst>
      <p:ext uri="{BB962C8B-B14F-4D97-AF65-F5344CB8AC3E}">
        <p14:creationId xmlns:p14="http://schemas.microsoft.com/office/powerpoint/2010/main" val="192066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D0476-5E5C-4DF8-88F9-36FCED270F9E}" type="slidenum">
              <a:rPr lang="en-US" smtClean="0"/>
              <a:t>24</a:t>
            </a:fld>
            <a:endParaRPr lang="en-US"/>
          </a:p>
        </p:txBody>
      </p:sp>
    </p:spTree>
    <p:extLst>
      <p:ext uri="{BB962C8B-B14F-4D97-AF65-F5344CB8AC3E}">
        <p14:creationId xmlns:p14="http://schemas.microsoft.com/office/powerpoint/2010/main" val="3337032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D0476-5E5C-4DF8-88F9-36FCED270F9E}" type="slidenum">
              <a:rPr lang="en-US" smtClean="0"/>
              <a:t>28</a:t>
            </a:fld>
            <a:endParaRPr lang="en-US"/>
          </a:p>
        </p:txBody>
      </p:sp>
    </p:spTree>
    <p:extLst>
      <p:ext uri="{BB962C8B-B14F-4D97-AF65-F5344CB8AC3E}">
        <p14:creationId xmlns:p14="http://schemas.microsoft.com/office/powerpoint/2010/main" val="187410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D0476-5E5C-4DF8-88F9-36FCED270F9E}" type="slidenum">
              <a:rPr lang="en-US" smtClean="0"/>
              <a:t>29</a:t>
            </a:fld>
            <a:endParaRPr lang="en-US"/>
          </a:p>
        </p:txBody>
      </p:sp>
    </p:spTree>
    <p:extLst>
      <p:ext uri="{BB962C8B-B14F-4D97-AF65-F5344CB8AC3E}">
        <p14:creationId xmlns:p14="http://schemas.microsoft.com/office/powerpoint/2010/main" val="281288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8F63-B7F2-437E-B7C7-F7577FBBA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EEA0A-CB08-4395-849C-F1CC34726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93A38D-8148-492C-B5E3-009E67A98381}"/>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0A7D8976-90C9-417F-ABC7-3132A56FA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68D64-9014-4126-BFDA-FD1EA3A671E1}"/>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4228992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41BF8-4FC9-4D79-92FC-82B11013E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05D4C0-0175-4A45-BE16-761335CCB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AD9C5-7302-4675-8E13-6145527C431F}"/>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B7ABE3CB-E614-4E5E-AFEF-9E83DD48F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2AAE3-A82B-4293-9994-D88F7D47A1E4}"/>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128766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F7BD84-FA66-40B4-83FB-39F0FB0B76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F1B7AF-965B-4E6B-9FC4-8A508E5176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C3074-8F56-4433-8A89-007E91E082CF}"/>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C6ED804B-D038-447B-A177-DAA03EB39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DFD3E-3DE1-48AF-887D-4C89455008AD}"/>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370225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1181-F31D-4973-94BA-ED2C19F34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2A57C-E41E-4079-8334-A96D66BCF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F553E-5EA3-413F-8F91-FBD6F260BF92}"/>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5F10B2FC-F8AF-4090-96C1-F392E659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B32CE-D20B-4D13-BCF2-7701FCC8C12F}"/>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248621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349D-51F2-4809-A30F-8F1EEEA79F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F5AF0-B0EF-4F5D-87AC-A134D81738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7E4CFC-8052-473A-9C89-A325E4E2C563}"/>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F366EE0D-3EAE-45F2-9B92-F6664EED3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1118C-31C8-408F-B68E-711EA1FA4A69}"/>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178548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1977-EBF1-4D13-A4C6-3111B28F2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39EAF-23FC-4D24-89C8-7DAE4AFEC4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E3DD25-9399-4AD0-8C69-0CF812AD30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FA3FE-58C2-4D0A-8E29-B6A775F92634}"/>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6" name="Footer Placeholder 5">
            <a:extLst>
              <a:ext uri="{FF2B5EF4-FFF2-40B4-BE49-F238E27FC236}">
                <a16:creationId xmlns:a16="http://schemas.microsoft.com/office/drawing/2014/main" id="{214BEB97-1E06-43CD-83F9-F81763214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46178-8478-49FE-9E54-50288A072A97}"/>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177942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5138-7F7A-4E23-BD11-7B4A36B77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61B6EE-14F5-4E67-B689-25C0FAC5F4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57795-56F6-4E25-B070-1510022095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E282AF-6EAD-4416-95A1-977275967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7133E-9AC4-4A04-807E-EAA40AED7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F79D92-60FE-4F82-B81E-BEE40E3E1D58}"/>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8" name="Footer Placeholder 7">
            <a:extLst>
              <a:ext uri="{FF2B5EF4-FFF2-40B4-BE49-F238E27FC236}">
                <a16:creationId xmlns:a16="http://schemas.microsoft.com/office/drawing/2014/main" id="{FB466912-389D-41F5-BD98-4FDB2C807F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3D8B2-E716-445F-9CF6-C2ED0CD7F9B5}"/>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349346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053B-17F5-4545-90AD-6E436A4F2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03E605-8B92-4B6E-AFD6-2CC590BDFE47}"/>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4" name="Footer Placeholder 3">
            <a:extLst>
              <a:ext uri="{FF2B5EF4-FFF2-40B4-BE49-F238E27FC236}">
                <a16:creationId xmlns:a16="http://schemas.microsoft.com/office/drawing/2014/main" id="{A6A1DD57-A1BE-4359-9B64-EF6EFBABD6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8D10EB-E09C-452B-9A0C-11EAC8F6A87F}"/>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3543664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35336E-5274-406E-B2AE-62B3DB7DEAA8}"/>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3" name="Footer Placeholder 2">
            <a:extLst>
              <a:ext uri="{FF2B5EF4-FFF2-40B4-BE49-F238E27FC236}">
                <a16:creationId xmlns:a16="http://schemas.microsoft.com/office/drawing/2014/main" id="{B92E6484-41BB-4FCF-BFCF-B9924BBA6A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4025B-8003-431B-935E-F39E62782253}"/>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236397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E393-9B6D-4945-8216-8E3BF572C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073F51-09F9-458E-B900-04058AFC7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B7759C-9584-4D17-A206-5F2E68842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F1A77-4AA4-483C-A31A-F5FC79090FEF}"/>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6" name="Footer Placeholder 5">
            <a:extLst>
              <a:ext uri="{FF2B5EF4-FFF2-40B4-BE49-F238E27FC236}">
                <a16:creationId xmlns:a16="http://schemas.microsoft.com/office/drawing/2014/main" id="{6B47EAF5-077B-4BEB-BAEF-CDB69CE7B0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2000A-8D50-45E2-B3E0-1B94D8EE1B00}"/>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308719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8B3E-8931-41FA-BD1E-56EF33105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594C93-BC99-42B4-934C-BBBDA3E71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A6F8B1-D965-4B02-8DE8-E3DFC9311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3B5DF-D618-4CD4-AE3A-CA7FB570A233}"/>
              </a:ext>
            </a:extLst>
          </p:cNvPr>
          <p:cNvSpPr>
            <a:spLocks noGrp="1"/>
          </p:cNvSpPr>
          <p:nvPr>
            <p:ph type="dt" sz="half" idx="10"/>
          </p:nvPr>
        </p:nvSpPr>
        <p:spPr/>
        <p:txBody>
          <a:bodyPr/>
          <a:lstStyle/>
          <a:p>
            <a:fld id="{6265F8F1-D21A-47D7-A7ED-D695040B11A8}" type="datetimeFigureOut">
              <a:rPr lang="en-US" smtClean="0"/>
              <a:t>9/10/2019</a:t>
            </a:fld>
            <a:endParaRPr lang="en-US"/>
          </a:p>
        </p:txBody>
      </p:sp>
      <p:sp>
        <p:nvSpPr>
          <p:cNvPr id="6" name="Footer Placeholder 5">
            <a:extLst>
              <a:ext uri="{FF2B5EF4-FFF2-40B4-BE49-F238E27FC236}">
                <a16:creationId xmlns:a16="http://schemas.microsoft.com/office/drawing/2014/main" id="{55E26046-9BA6-48C2-94E5-566C6C506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A72D4-9B8E-4B5B-8E91-403723D5841D}"/>
              </a:ext>
            </a:extLst>
          </p:cNvPr>
          <p:cNvSpPr>
            <a:spLocks noGrp="1"/>
          </p:cNvSpPr>
          <p:nvPr>
            <p:ph type="sldNum" sz="quarter" idx="12"/>
          </p:nvPr>
        </p:nvSpPr>
        <p:spPr/>
        <p:txBody>
          <a:bodyPr/>
          <a:lstStyle/>
          <a:p>
            <a:fld id="{3C96A3DF-3E21-4618-AF74-14966418DFEB}" type="slidenum">
              <a:rPr lang="en-US" smtClean="0"/>
              <a:t>‹#›</a:t>
            </a:fld>
            <a:endParaRPr lang="en-US"/>
          </a:p>
        </p:txBody>
      </p:sp>
    </p:spTree>
    <p:extLst>
      <p:ext uri="{BB962C8B-B14F-4D97-AF65-F5344CB8AC3E}">
        <p14:creationId xmlns:p14="http://schemas.microsoft.com/office/powerpoint/2010/main" val="3207004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8F6526-92D9-42C2-B759-0374F2220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7AC326-43B0-4893-BCB4-1D908322E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1D917-803E-40C5-8FAA-BB6C1662F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5F8F1-D21A-47D7-A7ED-D695040B11A8}" type="datetimeFigureOut">
              <a:rPr lang="en-US" smtClean="0"/>
              <a:t>9/10/2019</a:t>
            </a:fld>
            <a:endParaRPr lang="en-US"/>
          </a:p>
        </p:txBody>
      </p:sp>
      <p:sp>
        <p:nvSpPr>
          <p:cNvPr id="5" name="Footer Placeholder 4">
            <a:extLst>
              <a:ext uri="{FF2B5EF4-FFF2-40B4-BE49-F238E27FC236}">
                <a16:creationId xmlns:a16="http://schemas.microsoft.com/office/drawing/2014/main" id="{AE688D58-AB20-4AE6-AE91-05198DDF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074675-B4C1-46E0-9E39-23E142F67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6A3DF-3E21-4618-AF74-14966418DFEB}" type="slidenum">
              <a:rPr lang="en-US" smtClean="0"/>
              <a:t>‹#›</a:t>
            </a:fld>
            <a:endParaRPr lang="en-US"/>
          </a:p>
        </p:txBody>
      </p:sp>
    </p:spTree>
    <p:extLst>
      <p:ext uri="{BB962C8B-B14F-4D97-AF65-F5344CB8AC3E}">
        <p14:creationId xmlns:p14="http://schemas.microsoft.com/office/powerpoint/2010/main" val="2369791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esmos.com/calculator/5ax8nfzyj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5qi5o6rsj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1D59-9446-4DF2-99CD-C8C7DC0727C8}"/>
              </a:ext>
            </a:extLst>
          </p:cNvPr>
          <p:cNvSpPr>
            <a:spLocks noGrp="1"/>
          </p:cNvSpPr>
          <p:nvPr>
            <p:ph type="ctrTitle"/>
          </p:nvPr>
        </p:nvSpPr>
        <p:spPr/>
        <p:txBody>
          <a:bodyPr/>
          <a:lstStyle/>
          <a:p>
            <a:r>
              <a:rPr lang="en-US" i="1" dirty="0">
                <a:solidFill>
                  <a:schemeClr val="bg1"/>
                </a:solidFill>
                <a:latin typeface="Roboto Thin" panose="02000000000000000000" pitchFamily="2" charset="0"/>
                <a:ea typeface="Roboto Thin" panose="02000000000000000000" pitchFamily="2" charset="0"/>
              </a:rPr>
              <a:t>INTRODUCTION TO MODULAR SYNTHESIS</a:t>
            </a:r>
          </a:p>
        </p:txBody>
      </p:sp>
      <p:sp>
        <p:nvSpPr>
          <p:cNvPr id="3" name="Subtitle 2">
            <a:extLst>
              <a:ext uri="{FF2B5EF4-FFF2-40B4-BE49-F238E27FC236}">
                <a16:creationId xmlns:a16="http://schemas.microsoft.com/office/drawing/2014/main" id="{AFC07657-6B52-49D2-91D8-03B9394B8A3B}"/>
              </a:ext>
            </a:extLst>
          </p:cNvPr>
          <p:cNvSpPr>
            <a:spLocks noGrp="1"/>
          </p:cNvSpPr>
          <p:nvPr>
            <p:ph type="subTitle" idx="1"/>
          </p:nvPr>
        </p:nvSpPr>
        <p:spPr/>
        <p:txBody>
          <a:bodyPr>
            <a:normAutofit lnSpcReduction="10000"/>
          </a:bodyPr>
          <a:lstStyle/>
          <a:p>
            <a:r>
              <a:rPr lang="en-US" dirty="0">
                <a:solidFill>
                  <a:schemeClr val="bg1"/>
                </a:solidFill>
                <a:latin typeface="Roboto Thin" panose="02000000000000000000" pitchFamily="2" charset="0"/>
                <a:ea typeface="Roboto Thin" panose="02000000000000000000" pitchFamily="2" charset="0"/>
              </a:rPr>
              <a:t>Signal Flux x Pioneer Works</a:t>
            </a:r>
          </a:p>
          <a:p>
            <a:r>
              <a:rPr lang="en-US" dirty="0">
                <a:solidFill>
                  <a:schemeClr val="bg1"/>
                </a:solidFill>
                <a:latin typeface="Roboto Thin" panose="02000000000000000000" pitchFamily="2" charset="0"/>
                <a:ea typeface="Roboto Thin" panose="02000000000000000000" pitchFamily="2" charset="0"/>
              </a:rPr>
              <a:t>September 2019</a:t>
            </a:r>
          </a:p>
          <a:p>
            <a:endParaRPr lang="en-US" dirty="0">
              <a:solidFill>
                <a:schemeClr val="bg1"/>
              </a:solidFill>
              <a:latin typeface="Roboto Thin" panose="02000000000000000000" pitchFamily="2" charset="0"/>
              <a:ea typeface="Roboto Thin" panose="02000000000000000000" pitchFamily="2" charset="0"/>
            </a:endParaRPr>
          </a:p>
          <a:p>
            <a:r>
              <a:rPr lang="en-US" dirty="0">
                <a:solidFill>
                  <a:schemeClr val="bg1"/>
                </a:solidFill>
                <a:latin typeface="Roboto Thin" panose="02000000000000000000" pitchFamily="2" charset="0"/>
                <a:ea typeface="Roboto Thin" panose="02000000000000000000" pitchFamily="2" charset="0"/>
              </a:rPr>
              <a:t>Week 2: Creating Events</a:t>
            </a:r>
          </a:p>
        </p:txBody>
      </p:sp>
    </p:spTree>
    <p:extLst>
      <p:ext uri="{BB962C8B-B14F-4D97-AF65-F5344CB8AC3E}">
        <p14:creationId xmlns:p14="http://schemas.microsoft.com/office/powerpoint/2010/main" val="396181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err="1">
                <a:latin typeface="Roboto Thin" panose="02000000000000000000" pitchFamily="2" charset="0"/>
                <a:ea typeface="Roboto Thin" panose="02000000000000000000" pitchFamily="2" charset="0"/>
              </a:rPr>
              <a:t>Oscillscopes</a:t>
            </a:r>
            <a:r>
              <a:rPr lang="en-US" sz="3600" dirty="0">
                <a:latin typeface="Roboto Thin" panose="02000000000000000000" pitchFamily="2" charset="0"/>
                <a:ea typeface="Roboto Thin" panose="02000000000000000000" pitchFamily="2" charset="0"/>
              </a:rPr>
              <a:t>, Voltage &amp; Signals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Electrical signals are measured in voltage.</a:t>
            </a:r>
          </a:p>
          <a:p>
            <a:pPr marL="0" indent="0">
              <a:buNone/>
            </a:pPr>
            <a:r>
              <a:rPr lang="en-US" sz="1800" i="1" dirty="0">
                <a:latin typeface="Roboto Thin" panose="02000000000000000000" pitchFamily="2" charset="0"/>
                <a:ea typeface="Roboto Thin" panose="02000000000000000000" pitchFamily="2" charset="0"/>
              </a:rPr>
              <a:t>Magnitude</a:t>
            </a:r>
            <a:r>
              <a:rPr lang="en-US" sz="1800" dirty="0">
                <a:latin typeface="Roboto Thin" panose="02000000000000000000" pitchFamily="2" charset="0"/>
                <a:ea typeface="Roboto Thin" panose="02000000000000000000" pitchFamily="2" charset="0"/>
              </a:rPr>
              <a:t> corresponds to how large the voltage is (i.e. how far from 0V it is).</a:t>
            </a:r>
          </a:p>
          <a:p>
            <a:pPr marL="0" indent="0">
              <a:buNone/>
            </a:pPr>
            <a:r>
              <a:rPr lang="en-US" sz="1800" i="1" dirty="0">
                <a:latin typeface="Roboto Thin" panose="02000000000000000000" pitchFamily="2" charset="0"/>
                <a:ea typeface="Roboto Thin" panose="02000000000000000000" pitchFamily="2" charset="0"/>
              </a:rPr>
              <a:t>Polarity </a:t>
            </a:r>
            <a:r>
              <a:rPr lang="en-US" sz="1800" dirty="0">
                <a:latin typeface="Roboto Thin" panose="02000000000000000000" pitchFamily="2" charset="0"/>
                <a:ea typeface="Roboto Thin" panose="02000000000000000000" pitchFamily="2" charset="0"/>
              </a:rPr>
              <a:t>means whether the voltage is positive or negative. </a:t>
            </a:r>
          </a:p>
          <a:p>
            <a:pPr marL="0" indent="0">
              <a:buNone/>
            </a:pPr>
            <a:r>
              <a:rPr lang="en-US" sz="1800" i="1" dirty="0">
                <a:latin typeface="Roboto Thin" panose="02000000000000000000" pitchFamily="2" charset="0"/>
                <a:ea typeface="Roboto Thin" panose="02000000000000000000" pitchFamily="2" charset="0"/>
              </a:rPr>
              <a:t>Oscilloscopes </a:t>
            </a:r>
            <a:r>
              <a:rPr lang="en-US" sz="1800" dirty="0">
                <a:latin typeface="Roboto Thin" panose="02000000000000000000" pitchFamily="2" charset="0"/>
                <a:ea typeface="Roboto Thin" panose="02000000000000000000" pitchFamily="2" charset="0"/>
              </a:rPr>
              <a:t>show how signals change over time.</a:t>
            </a:r>
            <a:endParaRPr lang="en-US" sz="1800" i="1"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 on a black background&#10;&#10;Description automatically generated">
            <a:extLst>
              <a:ext uri="{FF2B5EF4-FFF2-40B4-BE49-F238E27FC236}">
                <a16:creationId xmlns:a16="http://schemas.microsoft.com/office/drawing/2014/main" id="{71A5CBA9-F094-45BD-8B76-883B3B7C9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448" y="1873466"/>
            <a:ext cx="5185112" cy="3111067"/>
          </a:xfrm>
          <a:prstGeom prst="rect">
            <a:avLst/>
          </a:prstGeom>
        </p:spPr>
      </p:pic>
    </p:spTree>
    <p:extLst>
      <p:ext uri="{BB962C8B-B14F-4D97-AF65-F5344CB8AC3E}">
        <p14:creationId xmlns:p14="http://schemas.microsoft.com/office/powerpoint/2010/main" val="14839516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Oscillators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Oscillators</a:t>
            </a:r>
            <a:r>
              <a:rPr lang="en-US" sz="1800" dirty="0">
                <a:latin typeface="Roboto Thin" panose="02000000000000000000" pitchFamily="2" charset="0"/>
                <a:ea typeface="Roboto Thin" panose="02000000000000000000" pitchFamily="2" charset="0"/>
              </a:rPr>
              <a:t> create voltages which moves up and down in a pattern.</a:t>
            </a:r>
          </a:p>
          <a:p>
            <a:pPr marL="0" indent="0">
              <a:buNone/>
            </a:pPr>
            <a:r>
              <a:rPr lang="en-US" sz="1800" dirty="0">
                <a:latin typeface="Roboto Thin" panose="02000000000000000000" pitchFamily="2" charset="0"/>
                <a:ea typeface="Roboto Thin" panose="02000000000000000000" pitchFamily="2" charset="0"/>
              </a:rPr>
              <a:t>The shape of the repeating pattern is known as the “waveshape.”</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8FFFADD-BBEE-46C5-BC74-6A41D7A8A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240" y="304800"/>
            <a:ext cx="7251528" cy="6248400"/>
          </a:xfrm>
          <a:prstGeom prst="rect">
            <a:avLst/>
          </a:prstGeom>
        </p:spPr>
      </p:pic>
    </p:spTree>
    <p:extLst>
      <p:ext uri="{BB962C8B-B14F-4D97-AF65-F5344CB8AC3E}">
        <p14:creationId xmlns:p14="http://schemas.microsoft.com/office/powerpoint/2010/main" val="364717372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Oscillators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lnSpcReduction="10000"/>
          </a:bodyPr>
          <a:lstStyle/>
          <a:p>
            <a:pPr marL="0" indent="0">
              <a:buNone/>
            </a:pPr>
            <a:r>
              <a:rPr lang="en-US" sz="1800" i="1" dirty="0">
                <a:latin typeface="Roboto Thin" panose="02000000000000000000" pitchFamily="2" charset="0"/>
                <a:ea typeface="Roboto Thin" panose="02000000000000000000" pitchFamily="2" charset="0"/>
              </a:rPr>
              <a:t>Period: </a:t>
            </a:r>
            <a:r>
              <a:rPr lang="en-US" sz="1800" dirty="0">
                <a:latin typeface="Roboto Thin" panose="02000000000000000000" pitchFamily="2" charset="0"/>
                <a:ea typeface="Roboto Thin" panose="02000000000000000000" pitchFamily="2" charset="0"/>
              </a:rPr>
              <a:t>the time it takes to complete one </a:t>
            </a:r>
            <a:r>
              <a:rPr lang="en-US" sz="1800" i="1" dirty="0">
                <a:latin typeface="Roboto Thin" panose="02000000000000000000" pitchFamily="2" charset="0"/>
                <a:ea typeface="Roboto Thin" panose="02000000000000000000" pitchFamily="2" charset="0"/>
              </a:rPr>
              <a:t>cycle</a:t>
            </a:r>
            <a:r>
              <a:rPr lang="en-US" sz="1800" dirty="0">
                <a:latin typeface="Roboto Thin" panose="02000000000000000000" pitchFamily="2" charset="0"/>
                <a:ea typeface="Roboto Thin" panose="02000000000000000000" pitchFamily="2" charset="0"/>
              </a:rPr>
              <a:t> of the pattern.</a:t>
            </a:r>
          </a:p>
          <a:p>
            <a:pPr marL="0" indent="0">
              <a:buNone/>
            </a:pPr>
            <a:r>
              <a:rPr lang="en-US" sz="1800" i="1" dirty="0">
                <a:latin typeface="Roboto Thin" panose="02000000000000000000" pitchFamily="2" charset="0"/>
                <a:ea typeface="Roboto Thin" panose="02000000000000000000" pitchFamily="2" charset="0"/>
              </a:rPr>
              <a:t>Frequency</a:t>
            </a:r>
            <a:r>
              <a:rPr lang="en-US" sz="1800" dirty="0">
                <a:latin typeface="Roboto Thin" panose="02000000000000000000" pitchFamily="2" charset="0"/>
                <a:ea typeface="Roboto Thin" panose="02000000000000000000" pitchFamily="2" charset="0"/>
              </a:rPr>
              <a:t>: the number of cycles completed per second, and is measured in Hertz (Hz)</a:t>
            </a:r>
          </a:p>
          <a:p>
            <a:pPr marL="0" indent="0">
              <a:buNone/>
            </a:pPr>
            <a:r>
              <a:rPr lang="en-US" sz="1800" i="1" dirty="0">
                <a:latin typeface="Roboto Thin" panose="02000000000000000000" pitchFamily="2" charset="0"/>
                <a:ea typeface="Roboto Thin" panose="02000000000000000000" pitchFamily="2" charset="0"/>
              </a:rPr>
              <a:t>Hertz (Hz): </a:t>
            </a:r>
            <a:r>
              <a:rPr lang="en-US" sz="1800" dirty="0">
                <a:latin typeface="Roboto Thin" panose="02000000000000000000" pitchFamily="2" charset="0"/>
                <a:ea typeface="Roboto Thin" panose="02000000000000000000" pitchFamily="2" charset="0"/>
              </a:rPr>
              <a:t>1Hz = 1 cycle completed per second</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If the frequency is greater than 20Hz, the oscillating voltage can be used to drive a speaker cone back and forth creating pitched sound waves.  Higher frequencies correspond to higher pitches.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stop light&#10;&#10;Description automatically generated">
            <a:extLst>
              <a:ext uri="{FF2B5EF4-FFF2-40B4-BE49-F238E27FC236}">
                <a16:creationId xmlns:a16="http://schemas.microsoft.com/office/drawing/2014/main" id="{D9C08573-0A4E-4A8C-AB2A-44BCDFE4F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379" y="2033587"/>
            <a:ext cx="6191250" cy="2790825"/>
          </a:xfrm>
          <a:prstGeom prst="rect">
            <a:avLst/>
          </a:prstGeom>
        </p:spPr>
      </p:pic>
    </p:spTree>
    <p:extLst>
      <p:ext uri="{BB962C8B-B14F-4D97-AF65-F5344CB8AC3E}">
        <p14:creationId xmlns:p14="http://schemas.microsoft.com/office/powerpoint/2010/main" val="2458344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Oscillators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Amplitude</a:t>
            </a:r>
            <a:r>
              <a:rPr lang="en-US" sz="1800" dirty="0">
                <a:latin typeface="Roboto Thin" panose="02000000000000000000" pitchFamily="2" charset="0"/>
                <a:ea typeface="Roboto Thin" panose="02000000000000000000" pitchFamily="2" charset="0"/>
              </a:rPr>
              <a:t>: the difference between the largest (peak) and lowest (trough) voltage the oscillation reaches.</a:t>
            </a:r>
          </a:p>
          <a:p>
            <a:pPr marL="0" indent="0">
              <a:buNone/>
            </a:pPr>
            <a:r>
              <a:rPr lang="en-US" sz="1800" i="1" dirty="0">
                <a:latin typeface="Roboto Thin" panose="02000000000000000000" pitchFamily="2" charset="0"/>
                <a:ea typeface="Roboto Thin" panose="02000000000000000000" pitchFamily="2" charset="0"/>
              </a:rPr>
              <a:t>Peak-to-peak voltage (</a:t>
            </a:r>
            <a:r>
              <a:rPr lang="en-US" sz="1800" i="1" dirty="0" err="1">
                <a:latin typeface="Roboto Thin" panose="02000000000000000000" pitchFamily="2" charset="0"/>
                <a:ea typeface="Roboto Thin" panose="02000000000000000000" pitchFamily="2" charset="0"/>
              </a:rPr>
              <a:t>Vpp</a:t>
            </a:r>
            <a:r>
              <a:rPr lang="en-US" sz="1800" i="1" dirty="0">
                <a:latin typeface="Roboto Thin" panose="02000000000000000000" pitchFamily="2" charset="0"/>
                <a:ea typeface="Roboto Thin" panose="02000000000000000000" pitchFamily="2" charset="0"/>
              </a:rPr>
              <a:t>): </a:t>
            </a:r>
            <a:r>
              <a:rPr lang="en-US" sz="1800" dirty="0">
                <a:latin typeface="Roboto Thin" panose="02000000000000000000" pitchFamily="2" charset="0"/>
                <a:ea typeface="Roboto Thin" panose="02000000000000000000" pitchFamily="2" charset="0"/>
              </a:rPr>
              <a:t>Voltage difference between peak and trough</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For audio-rate oscillations, the amplitude of the oscillation corresponds to its loudness: greater amplitude means louder sound.</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stop light&#10;&#10;Description automatically generated">
            <a:extLst>
              <a:ext uri="{FF2B5EF4-FFF2-40B4-BE49-F238E27FC236}">
                <a16:creationId xmlns:a16="http://schemas.microsoft.com/office/drawing/2014/main" id="{D9C08573-0A4E-4A8C-AB2A-44BCDFE4F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379" y="2033587"/>
            <a:ext cx="6191250" cy="2790825"/>
          </a:xfrm>
          <a:prstGeom prst="rect">
            <a:avLst/>
          </a:prstGeom>
        </p:spPr>
      </p:pic>
    </p:spTree>
    <p:extLst>
      <p:ext uri="{BB962C8B-B14F-4D97-AF65-F5344CB8AC3E}">
        <p14:creationId xmlns:p14="http://schemas.microsoft.com/office/powerpoint/2010/main" val="11513239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Oscillators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Waveshape</a:t>
            </a:r>
            <a:r>
              <a:rPr lang="en-US" sz="1800" dirty="0">
                <a:latin typeface="Roboto Thin" panose="02000000000000000000" pitchFamily="2" charset="0"/>
                <a:ea typeface="Roboto Thin" panose="02000000000000000000" pitchFamily="2" charset="0"/>
              </a:rPr>
              <a:t>: the pattern an oscillator follows as it rises and falls</a:t>
            </a:r>
            <a:endParaRPr lang="en-US" sz="1800" i="1" dirty="0">
              <a:latin typeface="Roboto Thin" panose="02000000000000000000" pitchFamily="2" charset="0"/>
              <a:ea typeface="Roboto Thin" panose="02000000000000000000" pitchFamily="2" charset="0"/>
            </a:endParaRP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The waveshape of an audio-rate oscillator determines its timbre.</a:t>
            </a:r>
          </a:p>
          <a:p>
            <a:pPr marL="0" indent="0">
              <a:buNone/>
            </a:pPr>
            <a:endParaRPr lang="en-US" sz="1800"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Sine waves are the “purest”, simplest sound.</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00F1D1-E493-4BD5-9898-DE4EAD7D3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240" y="304800"/>
            <a:ext cx="7251528" cy="6248400"/>
          </a:xfrm>
          <a:prstGeom prst="rect">
            <a:avLst/>
          </a:prstGeom>
        </p:spPr>
      </p:pic>
    </p:spTree>
    <p:extLst>
      <p:ext uri="{BB962C8B-B14F-4D97-AF65-F5344CB8AC3E}">
        <p14:creationId xmlns:p14="http://schemas.microsoft.com/office/powerpoint/2010/main" val="182431288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VCOs &amp; LFOs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fontScale="92500" lnSpcReduction="10000"/>
          </a:bodyPr>
          <a:lstStyle/>
          <a:p>
            <a:pPr marL="0" indent="0">
              <a:buNone/>
            </a:pPr>
            <a:r>
              <a:rPr lang="en-US" sz="1800" i="1" dirty="0">
                <a:latin typeface="Roboto Thin" panose="02000000000000000000" pitchFamily="2" charset="0"/>
                <a:ea typeface="Roboto Thin" panose="02000000000000000000" pitchFamily="2" charset="0"/>
              </a:rPr>
              <a:t>Voltage-controlled Oscillators (VCOs)</a:t>
            </a:r>
            <a:r>
              <a:rPr lang="en-US" sz="1800" dirty="0">
                <a:latin typeface="Roboto Thin" panose="02000000000000000000" pitchFamily="2" charset="0"/>
                <a:ea typeface="Roboto Thin" panose="02000000000000000000" pitchFamily="2" charset="0"/>
              </a:rPr>
              <a:t> are oscillators whose frequency can be controlled by external control voltage. </a:t>
            </a:r>
            <a:endParaRPr lang="en-US" sz="1800" i="1" dirty="0">
              <a:latin typeface="Roboto Thin" panose="02000000000000000000" pitchFamily="2" charset="0"/>
              <a:ea typeface="Roboto Thin" panose="02000000000000000000" pitchFamily="2" charset="0"/>
            </a:endParaRP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i="1" dirty="0">
                <a:latin typeface="Roboto Thin" panose="02000000000000000000" pitchFamily="2" charset="0"/>
                <a:ea typeface="Roboto Thin" panose="02000000000000000000" pitchFamily="2" charset="0"/>
              </a:rPr>
              <a:t>Low-Frequency Oscillators </a:t>
            </a:r>
            <a:r>
              <a:rPr lang="en-US" sz="1800" dirty="0">
                <a:latin typeface="Roboto Thin" panose="02000000000000000000" pitchFamily="2" charset="0"/>
                <a:ea typeface="Roboto Thin" panose="02000000000000000000" pitchFamily="2" charset="0"/>
              </a:rPr>
              <a:t>create oscillations which are too slow to be used as sound but can be used instead to controls parameters of another module, like the frequency of another VCO.</a:t>
            </a:r>
          </a:p>
          <a:p>
            <a:pPr marL="0" indent="0">
              <a:buNone/>
            </a:pPr>
            <a:endParaRPr lang="en-US" sz="1800"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Frequency input jacks are often labeled “FM Input” for “frequency modulation.” </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bject&#10;&#10;Description automatically generated">
            <a:extLst>
              <a:ext uri="{FF2B5EF4-FFF2-40B4-BE49-F238E27FC236}">
                <a16:creationId xmlns:a16="http://schemas.microsoft.com/office/drawing/2014/main" id="{4787A4E5-787D-498F-9012-2B75251A4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4642" y="2305869"/>
            <a:ext cx="4938723" cy="1804280"/>
          </a:xfrm>
          <a:prstGeom prst="rect">
            <a:avLst/>
          </a:prstGeom>
        </p:spPr>
      </p:pic>
    </p:spTree>
    <p:extLst>
      <p:ext uri="{BB962C8B-B14F-4D97-AF65-F5344CB8AC3E}">
        <p14:creationId xmlns:p14="http://schemas.microsoft.com/office/powerpoint/2010/main" val="42133100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Attenuators, Inverters &amp; </a:t>
            </a:r>
            <a:r>
              <a:rPr lang="en-US" sz="3600" dirty="0" err="1">
                <a:latin typeface="Roboto Thin" panose="02000000000000000000" pitchFamily="2" charset="0"/>
                <a:ea typeface="Roboto Thin" panose="02000000000000000000" pitchFamily="2" charset="0"/>
              </a:rPr>
              <a:t>Attenuverters</a:t>
            </a:r>
            <a:endParaRPr lang="en-US" sz="3600" dirty="0">
              <a:latin typeface="Roboto Thin" panose="02000000000000000000" pitchFamily="2" charset="0"/>
              <a:ea typeface="Roboto Thin" panose="02000000000000000000" pitchFamily="2" charset="0"/>
            </a:endParaRP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fontScale="85000" lnSpcReduction="20000"/>
          </a:bodyPr>
          <a:lstStyle/>
          <a:p>
            <a:pPr marL="0" indent="0">
              <a:buNone/>
            </a:pPr>
            <a:r>
              <a:rPr lang="en-US" sz="1800" i="1" dirty="0">
                <a:latin typeface="Roboto Thin" panose="02000000000000000000" pitchFamily="2" charset="0"/>
                <a:ea typeface="Roboto Thin" panose="02000000000000000000" pitchFamily="2" charset="0"/>
              </a:rPr>
              <a:t>Attenuator</a:t>
            </a:r>
            <a:r>
              <a:rPr lang="en-US" sz="1800" dirty="0">
                <a:latin typeface="Roboto Thin" panose="02000000000000000000" pitchFamily="2" charset="0"/>
                <a:ea typeface="Roboto Thin" panose="02000000000000000000" pitchFamily="2" charset="0"/>
              </a:rPr>
              <a:t>: Changes the amplitude of an incoming signal without changing the shape of it in time.  Vertically stretches/shrinks a voltage</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i="1" dirty="0">
                <a:latin typeface="Roboto Thin" panose="02000000000000000000" pitchFamily="2" charset="0"/>
                <a:ea typeface="Roboto Thin" panose="02000000000000000000" pitchFamily="2" charset="0"/>
              </a:rPr>
              <a:t>Inverter</a:t>
            </a:r>
            <a:r>
              <a:rPr lang="en-US" sz="1800" dirty="0">
                <a:latin typeface="Roboto Thin" panose="02000000000000000000" pitchFamily="2" charset="0"/>
                <a:ea typeface="Roboto Thin" panose="02000000000000000000" pitchFamily="2" charset="0"/>
              </a:rPr>
              <a:t>: Flips the polarity of an incoming voltage but leaves the magnitude unaffected</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i="1" dirty="0" err="1">
                <a:latin typeface="Roboto Thin" panose="02000000000000000000" pitchFamily="2" charset="0"/>
                <a:ea typeface="Roboto Thin" panose="02000000000000000000" pitchFamily="2" charset="0"/>
              </a:rPr>
              <a:t>Attenuverters</a:t>
            </a:r>
            <a:r>
              <a:rPr lang="en-US" sz="1800" dirty="0">
                <a:latin typeface="Roboto Thin" panose="02000000000000000000" pitchFamily="2" charset="0"/>
                <a:ea typeface="Roboto Thin" panose="02000000000000000000" pitchFamily="2" charset="0"/>
              </a:rPr>
              <a:t>: Similar to an attenuator, but it can also invert voltages before attenuating them.</a:t>
            </a:r>
            <a:endParaRPr lang="en-US" sz="1800" i="1" dirty="0">
              <a:latin typeface="Roboto Thin" panose="02000000000000000000" pitchFamily="2" charset="0"/>
              <a:ea typeface="Roboto Thin" panose="02000000000000000000" pitchFamily="2" charset="0"/>
            </a:endParaRP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Attenuators and </a:t>
            </a:r>
            <a:r>
              <a:rPr lang="en-US" sz="1800" dirty="0" err="1">
                <a:latin typeface="Roboto Thin" panose="02000000000000000000" pitchFamily="2" charset="0"/>
                <a:ea typeface="Roboto Thin" panose="02000000000000000000" pitchFamily="2" charset="0"/>
              </a:rPr>
              <a:t>Attenuverters</a:t>
            </a:r>
            <a:r>
              <a:rPr lang="en-US" sz="1800" dirty="0">
                <a:latin typeface="Roboto Thin" panose="02000000000000000000" pitchFamily="2" charset="0"/>
                <a:ea typeface="Roboto Thin" panose="02000000000000000000" pitchFamily="2" charset="0"/>
              </a:rPr>
              <a:t> generally scale the incoming voltage proportionally to the knob position.  This allows us to control the depth of modulation by a given control voltage signal.</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260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VCAs</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1979534"/>
            <a:ext cx="3667036" cy="4238387"/>
          </a:xfrm>
        </p:spPr>
        <p:txBody>
          <a:bodyPr>
            <a:normAutofit lnSpcReduction="10000"/>
          </a:bodyPr>
          <a:lstStyle/>
          <a:p>
            <a:pPr marL="0" indent="0">
              <a:buNone/>
            </a:pPr>
            <a:r>
              <a:rPr lang="en-US" sz="1800" i="1" dirty="0">
                <a:latin typeface="Roboto Thin" panose="02000000000000000000" pitchFamily="2" charset="0"/>
                <a:ea typeface="Roboto Thin" panose="02000000000000000000" pitchFamily="2" charset="0"/>
              </a:rPr>
              <a:t>Voltage-Controlled Amplifiers</a:t>
            </a:r>
            <a:r>
              <a:rPr lang="en-US" sz="1800" dirty="0">
                <a:latin typeface="Roboto Thin" panose="02000000000000000000" pitchFamily="2" charset="0"/>
                <a:ea typeface="Roboto Thin" panose="02000000000000000000" pitchFamily="2" charset="0"/>
              </a:rPr>
              <a:t>: Similar to attenuators, but instead of using a knob to set the attenuation, a VCA checks its control voltage input to set the attenuation of another incoming signal.  The higher the control voltage input, the greater the amplitude of the signal output.</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VCAs can be used to control the volume of an audio signal.</a:t>
            </a:r>
          </a:p>
          <a:p>
            <a:pPr marL="0" indent="0">
              <a:buNone/>
            </a:pPr>
            <a:endParaRPr lang="en-US" sz="1800"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VCAs can also be used to control the modulation depth of another CV signal.</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endParaRPr lang="en-US" sz="18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B7CAA481-F89F-48FD-8ADF-D0362F735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047" y="1979534"/>
            <a:ext cx="6569913" cy="2348627"/>
          </a:xfrm>
          <a:prstGeom prst="rect">
            <a:avLst/>
          </a:prstGeom>
        </p:spPr>
      </p:pic>
    </p:spTree>
    <p:extLst>
      <p:ext uri="{BB962C8B-B14F-4D97-AF65-F5344CB8AC3E}">
        <p14:creationId xmlns:p14="http://schemas.microsoft.com/office/powerpoint/2010/main" val="294993976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a:latin typeface="Roboto Thin" panose="02000000000000000000" pitchFamily="2" charset="0"/>
                <a:ea typeface="Roboto Thin" panose="02000000000000000000" pitchFamily="2" charset="0"/>
              </a:rPr>
              <a:t>Gates &amp; Triggers</a:t>
            </a:r>
            <a:endParaRPr lang="en-US" sz="36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sky, person, outdoor, man&#10;&#10;Description automatically generated">
            <a:extLst>
              <a:ext uri="{FF2B5EF4-FFF2-40B4-BE49-F238E27FC236}">
                <a16:creationId xmlns:a16="http://schemas.microsoft.com/office/drawing/2014/main" id="{2558623B-750A-42DE-8267-48DD47371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984" y="263605"/>
            <a:ext cx="3124040" cy="3124040"/>
          </a:xfrm>
          <a:prstGeom prst="rect">
            <a:avLst/>
          </a:prstGeom>
        </p:spPr>
      </p:pic>
      <p:pic>
        <p:nvPicPr>
          <p:cNvPr id="18" name="Picture 17" descr="A picture containing traffic light, traffic&#10;&#10;Description automatically generated">
            <a:extLst>
              <a:ext uri="{FF2B5EF4-FFF2-40B4-BE49-F238E27FC236}">
                <a16:creationId xmlns:a16="http://schemas.microsoft.com/office/drawing/2014/main" id="{A411E5EE-E1D4-4E3B-8799-28F3547DB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313" y="3651248"/>
            <a:ext cx="3865381" cy="2893009"/>
          </a:xfrm>
          <a:prstGeom prst="rect">
            <a:avLst/>
          </a:prstGeom>
        </p:spPr>
      </p:pic>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25625"/>
            <a:ext cx="3348038" cy="4546299"/>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Gates </a:t>
            </a:r>
            <a:r>
              <a:rPr lang="en-US" sz="1800" dirty="0">
                <a:latin typeface="Roboto Thin" panose="02000000000000000000" pitchFamily="2" charset="0"/>
                <a:ea typeface="Roboto Thin" panose="02000000000000000000" pitchFamily="2" charset="0"/>
              </a:rPr>
              <a:t>and </a:t>
            </a:r>
            <a:r>
              <a:rPr lang="en-US" sz="1800" i="1" dirty="0">
                <a:latin typeface="Roboto Thin" panose="02000000000000000000" pitchFamily="2" charset="0"/>
                <a:ea typeface="Roboto Thin" panose="02000000000000000000" pitchFamily="2" charset="0"/>
              </a:rPr>
              <a:t>Triggers </a:t>
            </a:r>
            <a:r>
              <a:rPr lang="en-US" sz="1800" dirty="0">
                <a:latin typeface="Roboto Thin" panose="02000000000000000000" pitchFamily="2" charset="0"/>
                <a:ea typeface="Roboto Thin" panose="02000000000000000000" pitchFamily="2" charset="0"/>
              </a:rPr>
              <a:t>are special signals in the modular world. Instead of directly modulating a parameter, they tell other modules to start and stop actions.</a:t>
            </a:r>
          </a:p>
          <a:p>
            <a:pPr marL="0" indent="0">
              <a:buNone/>
            </a:pPr>
            <a:r>
              <a:rPr lang="en-US" sz="1800" i="1" dirty="0">
                <a:latin typeface="Roboto Thin" panose="02000000000000000000" pitchFamily="2" charset="0"/>
                <a:ea typeface="Roboto Thin" panose="02000000000000000000" pitchFamily="2" charset="0"/>
              </a:rPr>
              <a:t>- Triggers</a:t>
            </a:r>
            <a:r>
              <a:rPr lang="en-US" sz="1800" dirty="0">
                <a:latin typeface="Roboto Thin" panose="02000000000000000000" pitchFamily="2" charset="0"/>
                <a:ea typeface="Roboto Thin" panose="02000000000000000000" pitchFamily="2" charset="0"/>
              </a:rPr>
              <a:t> can be thought of like the starting signal for a race.  The trigger is an impulse which makes an event begin; the event then goes to completion.</a:t>
            </a:r>
          </a:p>
          <a:p>
            <a:pPr marL="0" indent="0">
              <a:buNone/>
            </a:pPr>
            <a:r>
              <a:rPr lang="en-US" sz="1800" i="1" dirty="0">
                <a:latin typeface="Roboto Thin" panose="02000000000000000000" pitchFamily="2" charset="0"/>
                <a:ea typeface="Roboto Thin" panose="02000000000000000000" pitchFamily="2" charset="0"/>
              </a:rPr>
              <a:t>- Gates</a:t>
            </a:r>
            <a:r>
              <a:rPr lang="en-US" sz="1800" dirty="0">
                <a:latin typeface="Roboto Thin" panose="02000000000000000000" pitchFamily="2" charset="0"/>
                <a:ea typeface="Roboto Thin" panose="02000000000000000000" pitchFamily="2" charset="0"/>
              </a:rPr>
              <a:t> can be thought of like stoplights.  An action begins and continues as long as the gate is held high (green light), but stops as soon as the gate goes low (red light).</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endParaRPr lang="en-US" sz="1800" dirty="0">
              <a:latin typeface="Roboto Thin" panose="02000000000000000000" pitchFamily="2" charset="0"/>
              <a:ea typeface="Roboto Thin" panose="02000000000000000000" pitchFamily="2" charset="0"/>
            </a:endParaRPr>
          </a:p>
        </p:txBody>
      </p:sp>
    </p:spTree>
    <p:extLst>
      <p:ext uri="{BB962C8B-B14F-4D97-AF65-F5344CB8AC3E}">
        <p14:creationId xmlns:p14="http://schemas.microsoft.com/office/powerpoint/2010/main" val="15790068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Gates &amp; Triggers</a:t>
            </a:r>
          </a:p>
        </p:txBody>
      </p:sp>
      <p:pic>
        <p:nvPicPr>
          <p:cNvPr id="21" name="Content Placeholder 11" descr="A screenshot of a cell phone&#10;&#10;Description automatically generated">
            <a:extLst>
              <a:ext uri="{FF2B5EF4-FFF2-40B4-BE49-F238E27FC236}">
                <a16:creationId xmlns:a16="http://schemas.microsoft.com/office/drawing/2014/main" id="{BE373836-E40D-4CF5-85CE-73AD118B66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481928"/>
            <a:ext cx="10905066" cy="2780796"/>
          </a:xfrm>
          <a:prstGeom prst="rect">
            <a:avLst/>
          </a:prstGeom>
        </p:spPr>
      </p:pic>
    </p:spTree>
    <p:extLst>
      <p:ext uri="{BB962C8B-B14F-4D97-AF65-F5344CB8AC3E}">
        <p14:creationId xmlns:p14="http://schemas.microsoft.com/office/powerpoint/2010/main" val="299134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DE742-C216-41C9-AF1E-4773B39217F9}"/>
              </a:ext>
            </a:extLst>
          </p:cNvPr>
          <p:cNvSpPr>
            <a:spLocks noGrp="1"/>
          </p:cNvSpPr>
          <p:nvPr>
            <p:ph type="title"/>
          </p:nvPr>
        </p:nvSpPr>
        <p:spPr>
          <a:xfrm>
            <a:off x="838200" y="365125"/>
            <a:ext cx="10515600" cy="1325563"/>
          </a:xfrm>
        </p:spPr>
        <p:txBody>
          <a:bodyPr/>
          <a:lstStyle/>
          <a:p>
            <a:r>
              <a:rPr lang="en-US" i="1" dirty="0">
                <a:latin typeface="Roboto Thin" panose="02000000000000000000" pitchFamily="2" charset="0"/>
                <a:ea typeface="Roboto Thin" panose="02000000000000000000" pitchFamily="2" charset="0"/>
              </a:rPr>
              <a:t>Agenda</a:t>
            </a:r>
          </a:p>
        </p:txBody>
      </p:sp>
      <p:sp>
        <p:nvSpPr>
          <p:cNvPr id="3" name="Content Placeholder 2">
            <a:extLst>
              <a:ext uri="{FF2B5EF4-FFF2-40B4-BE49-F238E27FC236}">
                <a16:creationId xmlns:a16="http://schemas.microsoft.com/office/drawing/2014/main" id="{B3A253EB-8F5D-4CDA-A992-E33C67EA56E4}"/>
              </a:ext>
            </a:extLst>
          </p:cNvPr>
          <p:cNvSpPr>
            <a:spLocks noGrp="1"/>
          </p:cNvSpPr>
          <p:nvPr>
            <p:ph idx="1"/>
          </p:nvPr>
        </p:nvSpPr>
        <p:spPr>
          <a:xfrm>
            <a:off x="838200" y="1604865"/>
            <a:ext cx="10515600" cy="4814596"/>
          </a:xfrm>
        </p:spPr>
        <p:txBody>
          <a:bodyPr>
            <a:normAutofit/>
          </a:bodyPr>
          <a:lstStyle/>
          <a:p>
            <a:r>
              <a:rPr lang="en-US" sz="2400" dirty="0">
                <a:latin typeface="Roboto Thin" panose="02000000000000000000" pitchFamily="2" charset="0"/>
                <a:ea typeface="Roboto Thin" panose="02000000000000000000" pitchFamily="2" charset="0"/>
              </a:rPr>
              <a:t>Review</a:t>
            </a:r>
          </a:p>
          <a:p>
            <a:r>
              <a:rPr lang="en-US" sz="2400" dirty="0">
                <a:latin typeface="Roboto Thin" panose="02000000000000000000" pitchFamily="2" charset="0"/>
                <a:ea typeface="Roboto Thin" panose="02000000000000000000" pitchFamily="2" charset="0"/>
              </a:rPr>
              <a:t>Creating an Event</a:t>
            </a:r>
          </a:p>
          <a:p>
            <a:pPr lvl="1"/>
            <a:r>
              <a:rPr lang="en-US" sz="1600" dirty="0">
                <a:latin typeface="Roboto Thin" panose="02000000000000000000" pitchFamily="2" charset="0"/>
                <a:ea typeface="Roboto Thin" panose="02000000000000000000" pitchFamily="2" charset="0"/>
              </a:rPr>
              <a:t>Gates and Triggers</a:t>
            </a:r>
          </a:p>
          <a:p>
            <a:pPr lvl="1"/>
            <a:r>
              <a:rPr lang="en-US" sz="1600" dirty="0">
                <a:latin typeface="Roboto Thin" panose="02000000000000000000" pitchFamily="2" charset="0"/>
                <a:ea typeface="Roboto Thin" panose="02000000000000000000" pitchFamily="2" charset="0"/>
              </a:rPr>
              <a:t>Clocks</a:t>
            </a:r>
          </a:p>
          <a:p>
            <a:pPr lvl="1"/>
            <a:r>
              <a:rPr lang="en-US" sz="1600" dirty="0">
                <a:latin typeface="Roboto Thin" panose="02000000000000000000" pitchFamily="2" charset="0"/>
                <a:ea typeface="Roboto Thin" panose="02000000000000000000" pitchFamily="2" charset="0"/>
              </a:rPr>
              <a:t>Envelopes</a:t>
            </a:r>
          </a:p>
          <a:p>
            <a:r>
              <a:rPr lang="en-US" sz="2400" dirty="0">
                <a:latin typeface="Roboto Thin" panose="02000000000000000000" pitchFamily="2" charset="0"/>
                <a:ea typeface="Roboto Thin" panose="02000000000000000000" pitchFamily="2" charset="0"/>
              </a:rPr>
              <a:t>Creating a Melody</a:t>
            </a:r>
          </a:p>
          <a:p>
            <a:pPr lvl="1"/>
            <a:r>
              <a:rPr lang="en-US" sz="1600" dirty="0">
                <a:latin typeface="Roboto Thin" panose="02000000000000000000" pitchFamily="2" charset="0"/>
                <a:ea typeface="Roboto Thin" panose="02000000000000000000" pitchFamily="2" charset="0"/>
              </a:rPr>
              <a:t>Scales, Intervals, and Pitch</a:t>
            </a:r>
          </a:p>
          <a:p>
            <a:pPr lvl="1"/>
            <a:r>
              <a:rPr lang="en-US" sz="1600" dirty="0">
                <a:latin typeface="Roboto Thin" panose="02000000000000000000" pitchFamily="2" charset="0"/>
                <a:ea typeface="Roboto Thin" panose="02000000000000000000" pitchFamily="2" charset="0"/>
              </a:rPr>
              <a:t>Volt/Octave, Sequencers, and Quantizers</a:t>
            </a:r>
          </a:p>
          <a:p>
            <a:r>
              <a:rPr lang="en-US" sz="2400" dirty="0">
                <a:latin typeface="Roboto Thin" panose="02000000000000000000" pitchFamily="2" charset="0"/>
                <a:ea typeface="Roboto Thin" panose="02000000000000000000" pitchFamily="2" charset="0"/>
              </a:rPr>
              <a:t>Mixers: CV and Audio</a:t>
            </a:r>
          </a:p>
          <a:p>
            <a:r>
              <a:rPr lang="en-US" sz="2400" dirty="0">
                <a:latin typeface="Roboto Thin" panose="02000000000000000000" pitchFamily="2" charset="0"/>
                <a:ea typeface="Roboto Thin" panose="02000000000000000000" pitchFamily="2" charset="0"/>
              </a:rPr>
              <a:t>Break</a:t>
            </a:r>
          </a:p>
          <a:p>
            <a:r>
              <a:rPr lang="en-US" sz="2400" dirty="0">
                <a:latin typeface="Roboto Thin" panose="02000000000000000000" pitchFamily="2" charset="0"/>
                <a:ea typeface="Roboto Thin" panose="02000000000000000000" pitchFamily="2" charset="0"/>
              </a:rPr>
              <a:t>Lab Time</a:t>
            </a:r>
          </a:p>
          <a:p>
            <a:r>
              <a:rPr lang="en-US" sz="2400" dirty="0">
                <a:latin typeface="Roboto Thin" panose="02000000000000000000" pitchFamily="2" charset="0"/>
                <a:ea typeface="Roboto Thin" panose="02000000000000000000" pitchFamily="2" charset="0"/>
              </a:rPr>
              <a:t>Patch Analysis</a:t>
            </a:r>
          </a:p>
        </p:txBody>
      </p:sp>
    </p:spTree>
    <p:extLst>
      <p:ext uri="{BB962C8B-B14F-4D97-AF65-F5344CB8AC3E}">
        <p14:creationId xmlns:p14="http://schemas.microsoft.com/office/powerpoint/2010/main" val="410853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Clocks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Clocks</a:t>
            </a:r>
            <a:r>
              <a:rPr lang="en-US" sz="1800" dirty="0">
                <a:latin typeface="Roboto Thin" panose="02000000000000000000" pitchFamily="2" charset="0"/>
                <a:ea typeface="Roboto Thin" panose="02000000000000000000" pitchFamily="2" charset="0"/>
              </a:rPr>
              <a:t> are steady streams of gates (or triggers) that are generated at a constant rate.</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i="1" dirty="0">
                <a:latin typeface="Roboto Thin" panose="02000000000000000000" pitchFamily="2" charset="0"/>
                <a:ea typeface="Roboto Thin" panose="02000000000000000000" pitchFamily="2" charset="0"/>
              </a:rPr>
              <a:t>Clock Modulation</a:t>
            </a:r>
            <a:r>
              <a:rPr lang="en-US" sz="1800" dirty="0">
                <a:latin typeface="Roboto Thin" panose="02000000000000000000" pitchFamily="2" charset="0"/>
                <a:ea typeface="Roboto Thin" panose="02000000000000000000" pitchFamily="2" charset="0"/>
              </a:rPr>
              <a:t> is the act of deriving a new rhythm of gate pulses based off a constant stream of clock pulses.</a:t>
            </a:r>
          </a:p>
          <a:p>
            <a:pPr marL="0" indent="0">
              <a:buNone/>
            </a:pP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A single clock source is often used to synchronize many modules together so that actions all occur simultaneously.</a:t>
            </a:r>
            <a:r>
              <a:rPr lang="en-US" sz="1800" i="1" dirty="0">
                <a:latin typeface="Roboto Thin" panose="02000000000000000000" pitchFamily="2" charset="0"/>
                <a:ea typeface="Roboto Thin" panose="02000000000000000000" pitchFamily="2" charset="0"/>
              </a:rPr>
              <a:t> </a:t>
            </a:r>
          </a:p>
        </p:txBody>
      </p:sp>
      <p:pic>
        <p:nvPicPr>
          <p:cNvPr id="4" name="Picture 3">
            <a:extLst>
              <a:ext uri="{FF2B5EF4-FFF2-40B4-BE49-F238E27FC236}">
                <a16:creationId xmlns:a16="http://schemas.microsoft.com/office/drawing/2014/main" id="{534ADE29-208F-4D07-A355-9D630212C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509" y="2193033"/>
            <a:ext cx="7046990" cy="2471933"/>
          </a:xfrm>
          <a:prstGeom prst="rect">
            <a:avLst/>
          </a:prstGeom>
        </p:spPr>
      </p:pic>
    </p:spTree>
    <p:extLst>
      <p:ext uri="{BB962C8B-B14F-4D97-AF65-F5344CB8AC3E}">
        <p14:creationId xmlns:p14="http://schemas.microsoft.com/office/powerpoint/2010/main" val="398419151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EGs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Envelope Generators </a:t>
            </a:r>
            <a:r>
              <a:rPr lang="en-US" sz="1800" dirty="0">
                <a:latin typeface="Roboto Thin" panose="02000000000000000000" pitchFamily="2" charset="0"/>
                <a:ea typeface="Roboto Thin" panose="02000000000000000000" pitchFamily="2" charset="0"/>
              </a:rPr>
              <a:t>(or EGs) create a voltage which rises and falls in response to a trigger or gate.</a:t>
            </a:r>
            <a:r>
              <a:rPr lang="en-US" sz="1800" i="1" dirty="0">
                <a:latin typeface="Roboto Thin" panose="02000000000000000000" pitchFamily="2" charset="0"/>
                <a:ea typeface="Roboto Thin" panose="02000000000000000000" pitchFamily="2" charset="0"/>
              </a:rPr>
              <a:t>  </a:t>
            </a:r>
            <a:r>
              <a:rPr lang="en-US" sz="1800" dirty="0">
                <a:latin typeface="Roboto Thin" panose="02000000000000000000" pitchFamily="2" charset="0"/>
                <a:ea typeface="Roboto Thin" panose="02000000000000000000" pitchFamily="2" charset="0"/>
              </a:rPr>
              <a:t>EGs are useful for creating control voltage signals which have a beginning, middle, and end so that you can create distinct musical events.</a:t>
            </a:r>
          </a:p>
          <a:p>
            <a:pPr marL="0" indent="0">
              <a:buNone/>
            </a:pPr>
            <a:r>
              <a:rPr lang="en-US" sz="1800" dirty="0">
                <a:latin typeface="Roboto Thin" panose="02000000000000000000" pitchFamily="2" charset="0"/>
                <a:ea typeface="Roboto Thin" panose="02000000000000000000" pitchFamily="2" charset="0"/>
              </a:rPr>
              <a:t>EGs are often used to control a VCA processing a sound source, as depicted in the adjacent graph.  This gives the sound source an “amplitude envelope” which can be heard as the sound source getting louder and quieter.</a:t>
            </a:r>
          </a:p>
        </p:txBody>
      </p:sp>
      <p:pic>
        <p:nvPicPr>
          <p:cNvPr id="4" name="Picture 3" descr="A close up of a logo&#10;&#10;Description automatically generated">
            <a:extLst>
              <a:ext uri="{FF2B5EF4-FFF2-40B4-BE49-F238E27FC236}">
                <a16:creationId xmlns:a16="http://schemas.microsoft.com/office/drawing/2014/main" id="{466400A5-2B96-4DD3-94B3-64F72607C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38" y="1609420"/>
            <a:ext cx="4440931" cy="5257802"/>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231A9B16-B14C-4ED5-84E7-9AD1DFAA2537}"/>
              </a:ext>
            </a:extLst>
          </p:cNvPr>
          <p:cNvPicPr>
            <a:picLocks noChangeAspect="1"/>
          </p:cNvPicPr>
          <p:nvPr/>
        </p:nvPicPr>
        <p:blipFill rotWithShape="1">
          <a:blip r:embed="rId3">
            <a:extLst>
              <a:ext uri="{28A0092B-C50C-407E-A947-70E740481C1C}">
                <a14:useLocalDpi xmlns:a14="http://schemas.microsoft.com/office/drawing/2010/main" val="0"/>
              </a:ext>
            </a:extLst>
          </a:blip>
          <a:srcRect l="37546" t="40332" r="30055" b="14912"/>
          <a:stretch/>
        </p:blipFill>
        <p:spPr>
          <a:xfrm>
            <a:off x="6438899" y="274486"/>
            <a:ext cx="3950208" cy="1325712"/>
          </a:xfrm>
          <a:prstGeom prst="rect">
            <a:avLst/>
          </a:prstGeom>
        </p:spPr>
      </p:pic>
    </p:spTree>
    <p:extLst>
      <p:ext uri="{BB962C8B-B14F-4D97-AF65-F5344CB8AC3E}">
        <p14:creationId xmlns:p14="http://schemas.microsoft.com/office/powerpoint/2010/main" val="37842734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ADSR EGs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When an ADSR EG receives a gate, it begins an envelope.</a:t>
            </a:r>
          </a:p>
          <a:p>
            <a:pPr marL="0" indent="0">
              <a:buNone/>
            </a:pPr>
            <a:r>
              <a:rPr lang="en-US" sz="1800" i="1" dirty="0">
                <a:latin typeface="Roboto Thin" panose="02000000000000000000" pitchFamily="2" charset="0"/>
                <a:ea typeface="Roboto Thin" panose="02000000000000000000" pitchFamily="2" charset="0"/>
              </a:rPr>
              <a:t>Attack</a:t>
            </a:r>
            <a:r>
              <a:rPr lang="en-US" sz="1800" dirty="0">
                <a:latin typeface="Roboto Thin" panose="02000000000000000000" pitchFamily="2" charset="0"/>
                <a:ea typeface="Roboto Thin" panose="02000000000000000000" pitchFamily="2" charset="0"/>
              </a:rPr>
              <a:t>: the initial portion of an envelope where the envelope ramps from its resting voltage (0V) to its maximum voltage.  </a:t>
            </a:r>
            <a:endParaRPr lang="en-US" sz="1800" i="1" dirty="0">
              <a:latin typeface="Roboto Thin" panose="02000000000000000000" pitchFamily="2" charset="0"/>
              <a:ea typeface="Roboto Thin" panose="02000000000000000000" pitchFamily="2" charset="0"/>
            </a:endParaRPr>
          </a:p>
          <a:p>
            <a:pPr marL="0" indent="0">
              <a:buNone/>
            </a:pPr>
            <a:r>
              <a:rPr lang="en-US" sz="1800" i="1" dirty="0">
                <a:latin typeface="Roboto Thin" panose="02000000000000000000" pitchFamily="2" charset="0"/>
                <a:ea typeface="Roboto Thin" panose="02000000000000000000" pitchFamily="2" charset="0"/>
              </a:rPr>
              <a:t>Decay</a:t>
            </a:r>
            <a:r>
              <a:rPr lang="en-US" sz="1800" dirty="0">
                <a:latin typeface="Roboto Thin" panose="02000000000000000000" pitchFamily="2" charset="0"/>
                <a:ea typeface="Roboto Thin" panose="02000000000000000000" pitchFamily="2" charset="0"/>
              </a:rPr>
              <a:t>: the envelope falls from its maximum to its sustain level.</a:t>
            </a:r>
          </a:p>
          <a:p>
            <a:pPr marL="0" indent="0">
              <a:buNone/>
            </a:pPr>
            <a:r>
              <a:rPr lang="en-US" sz="1800" i="1" dirty="0">
                <a:latin typeface="Roboto Thin" panose="02000000000000000000" pitchFamily="2" charset="0"/>
                <a:ea typeface="Roboto Thin" panose="02000000000000000000" pitchFamily="2" charset="0"/>
              </a:rPr>
              <a:t>Sustain</a:t>
            </a:r>
            <a:r>
              <a:rPr lang="en-US" sz="1800" dirty="0">
                <a:latin typeface="Roboto Thin" panose="02000000000000000000" pitchFamily="2" charset="0"/>
                <a:ea typeface="Roboto Thin" panose="02000000000000000000" pitchFamily="2" charset="0"/>
              </a:rPr>
              <a:t>: the envelope holds at the sustain level as long as the gate is still high.</a:t>
            </a:r>
          </a:p>
          <a:p>
            <a:pPr marL="0" indent="0">
              <a:buNone/>
            </a:pPr>
            <a:r>
              <a:rPr lang="en-US" sz="1800" i="1" dirty="0">
                <a:latin typeface="Roboto Thin" panose="02000000000000000000" pitchFamily="2" charset="0"/>
                <a:ea typeface="Roboto Thin" panose="02000000000000000000" pitchFamily="2" charset="0"/>
              </a:rPr>
              <a:t>Release</a:t>
            </a:r>
            <a:r>
              <a:rPr lang="en-US" sz="1800" dirty="0">
                <a:latin typeface="Roboto Thin" panose="02000000000000000000" pitchFamily="2" charset="0"/>
                <a:ea typeface="Roboto Thin" panose="02000000000000000000" pitchFamily="2" charset="0"/>
              </a:rPr>
              <a:t>: the envelope falls from its sustain level to its resting level (0V).</a:t>
            </a:r>
          </a:p>
          <a:p>
            <a:pPr marL="0" indent="0">
              <a:buNone/>
            </a:pPr>
            <a:r>
              <a:rPr lang="en-US" sz="1800" i="1" dirty="0">
                <a:latin typeface="Roboto Thin" panose="02000000000000000000" pitchFamily="2" charset="0"/>
                <a:ea typeface="Roboto Thin" panose="02000000000000000000" pitchFamily="2" charset="0"/>
                <a:hlinkClick r:id="rId2"/>
              </a:rPr>
              <a:t>ADSR Demo</a:t>
            </a:r>
            <a:endParaRPr lang="en-US" sz="1800" i="1" dirty="0">
              <a:latin typeface="Roboto Thin" panose="02000000000000000000" pitchFamily="2" charset="0"/>
              <a:ea typeface="Roboto Thin" panose="02000000000000000000" pitchFamily="2" charset="0"/>
            </a:endParaRPr>
          </a:p>
        </p:txBody>
      </p:sp>
      <p:pic>
        <p:nvPicPr>
          <p:cNvPr id="5" name="Picture 4" descr="A close up of a map&#10;&#10;Description automatically generated">
            <a:extLst>
              <a:ext uri="{FF2B5EF4-FFF2-40B4-BE49-F238E27FC236}">
                <a16:creationId xmlns:a16="http://schemas.microsoft.com/office/drawing/2014/main" id="{BA1FFB93-4B5E-471C-BDAF-0D3159F32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904" y="1222410"/>
            <a:ext cx="7012199" cy="4191802"/>
          </a:xfrm>
          <a:prstGeom prst="rect">
            <a:avLst/>
          </a:prstGeom>
        </p:spPr>
      </p:pic>
    </p:spTree>
    <p:extLst>
      <p:ext uri="{BB962C8B-B14F-4D97-AF65-F5344CB8AC3E}">
        <p14:creationId xmlns:p14="http://schemas.microsoft.com/office/powerpoint/2010/main" val="424293083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AD EGs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AD EGs are like ADSRs, except they do not respond to the pulse-width of a gate.  Instead, they only treat input gates as triggers.</a:t>
            </a:r>
            <a:endParaRPr lang="en-US" sz="1800" i="1" dirty="0">
              <a:latin typeface="Roboto Thin" panose="02000000000000000000" pitchFamily="2" charset="0"/>
              <a:ea typeface="Roboto Thin" panose="02000000000000000000" pitchFamily="2" charset="0"/>
            </a:endParaRPr>
          </a:p>
        </p:txBody>
      </p:sp>
      <p:pic>
        <p:nvPicPr>
          <p:cNvPr id="5" name="Picture 4" descr="A close up of a map&#10;&#10;Description automatically generated">
            <a:extLst>
              <a:ext uri="{FF2B5EF4-FFF2-40B4-BE49-F238E27FC236}">
                <a16:creationId xmlns:a16="http://schemas.microsoft.com/office/drawing/2014/main" id="{BA1FFB93-4B5E-471C-BDAF-0D3159F3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904" y="1222410"/>
            <a:ext cx="7012199" cy="4191802"/>
          </a:xfrm>
          <a:prstGeom prst="rect">
            <a:avLst/>
          </a:prstGeom>
        </p:spPr>
      </p:pic>
      <p:pic>
        <p:nvPicPr>
          <p:cNvPr id="7" name="Picture 6" descr="A close up of a map&#10;&#10;Description automatically generated">
            <a:extLst>
              <a:ext uri="{FF2B5EF4-FFF2-40B4-BE49-F238E27FC236}">
                <a16:creationId xmlns:a16="http://schemas.microsoft.com/office/drawing/2014/main" id="{B955EFE8-DEEE-4899-B6C5-4066A2118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904" y="1222411"/>
            <a:ext cx="7012199" cy="4191802"/>
          </a:xfrm>
          <a:prstGeom prst="rect">
            <a:avLst/>
          </a:prstGeom>
        </p:spPr>
      </p:pic>
    </p:spTree>
    <p:extLst>
      <p:ext uri="{BB962C8B-B14F-4D97-AF65-F5344CB8AC3E}">
        <p14:creationId xmlns:p14="http://schemas.microsoft.com/office/powerpoint/2010/main" val="13468956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a:latin typeface="Roboto Thin" panose="02000000000000000000" pitchFamily="2" charset="0"/>
                <a:ea typeface="Roboto Thin" panose="02000000000000000000" pitchFamily="2" charset="0"/>
              </a:rPr>
              <a:t>Intervals</a:t>
            </a:r>
            <a:endParaRPr lang="en-US" sz="36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Interval: </a:t>
            </a:r>
            <a:r>
              <a:rPr lang="en-US" sz="1800" dirty="0">
                <a:latin typeface="Roboto Thin" panose="02000000000000000000" pitchFamily="2" charset="0"/>
                <a:ea typeface="Roboto Thin" panose="02000000000000000000" pitchFamily="2" charset="0"/>
              </a:rPr>
              <a:t>the “distance” between two pitches (aka frequencies); not the absolute difference of the frequencies, but rather the </a:t>
            </a:r>
            <a:r>
              <a:rPr lang="en-US" sz="1800" i="1" dirty="0">
                <a:latin typeface="Roboto Thin" panose="02000000000000000000" pitchFamily="2" charset="0"/>
                <a:ea typeface="Roboto Thin" panose="02000000000000000000" pitchFamily="2" charset="0"/>
              </a:rPr>
              <a:t>ratio </a:t>
            </a:r>
            <a:r>
              <a:rPr lang="en-US" sz="1800" dirty="0">
                <a:latin typeface="Roboto Thin" panose="02000000000000000000" pitchFamily="2" charset="0"/>
                <a:ea typeface="Roboto Thin" panose="02000000000000000000" pitchFamily="2" charset="0"/>
              </a:rPr>
              <a:t>of the frequencies.  </a:t>
            </a:r>
          </a:p>
          <a:p>
            <a:pPr marL="0" indent="0">
              <a:buNone/>
            </a:pPr>
            <a:r>
              <a:rPr lang="en-US" sz="1800" i="1" dirty="0">
                <a:latin typeface="Roboto Thin" panose="02000000000000000000" pitchFamily="2" charset="0"/>
                <a:ea typeface="Roboto Thin" panose="02000000000000000000" pitchFamily="2" charset="0"/>
              </a:rPr>
              <a:t>Octave</a:t>
            </a:r>
            <a:r>
              <a:rPr lang="en-US" sz="1800" dirty="0">
                <a:latin typeface="Roboto Thin" panose="02000000000000000000" pitchFamily="2" charset="0"/>
                <a:ea typeface="Roboto Thin" panose="02000000000000000000" pitchFamily="2" charset="0"/>
              </a:rPr>
              <a:t>: a 1:2 ratio between frequencies, e.g. 100Hz and 200Hz</a:t>
            </a:r>
          </a:p>
          <a:p>
            <a:pPr marL="0" indent="0">
              <a:buNone/>
            </a:pPr>
            <a:r>
              <a:rPr lang="en-US" sz="1800" i="1" dirty="0">
                <a:latin typeface="Roboto Thin" panose="02000000000000000000" pitchFamily="2" charset="0"/>
                <a:ea typeface="Roboto Thin" panose="02000000000000000000" pitchFamily="2" charset="0"/>
              </a:rPr>
              <a:t>Pitch class</a:t>
            </a:r>
            <a:r>
              <a:rPr lang="en-US" sz="1800" dirty="0">
                <a:latin typeface="Roboto Thin" panose="02000000000000000000" pitchFamily="2" charset="0"/>
                <a:ea typeface="Roboto Thin" panose="02000000000000000000" pitchFamily="2" charset="0"/>
              </a:rPr>
              <a:t>: A group of pitches whose ratios form powers of 2, e.g. 100Hz, 200Hz, 400Hz, 800Hz (i.e. chains of octave intervals).</a:t>
            </a:r>
          </a:p>
          <a:p>
            <a:pPr marL="0" indent="0">
              <a:buNone/>
            </a:pPr>
            <a:r>
              <a:rPr lang="en-US" sz="1800" dirty="0">
                <a:latin typeface="Roboto Thin" panose="02000000000000000000" pitchFamily="2" charset="0"/>
                <a:ea typeface="Roboto Thin" panose="02000000000000000000" pitchFamily="2" charset="0"/>
              </a:rPr>
              <a:t>Pitches in the same pitch class are said to be the same “note” but in different “octaves.”</a:t>
            </a:r>
          </a:p>
        </p:txBody>
      </p:sp>
      <p:pic>
        <p:nvPicPr>
          <p:cNvPr id="4" name="Picture 3" descr="A close up of a piano&#10;&#10;Description automatically generated">
            <a:extLst>
              <a:ext uri="{FF2B5EF4-FFF2-40B4-BE49-F238E27FC236}">
                <a16:creationId xmlns:a16="http://schemas.microsoft.com/office/drawing/2014/main" id="{DFCB5E16-8599-48A3-9283-8E6C83068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832" y="3841808"/>
            <a:ext cx="3474721" cy="1466488"/>
          </a:xfrm>
          <a:prstGeom prst="rect">
            <a:avLst/>
          </a:prstGeom>
        </p:spPr>
      </p:pic>
      <p:pic>
        <p:nvPicPr>
          <p:cNvPr id="9" name="Picture 8" descr="A close up of a piano&#10;&#10;Description automatically generated">
            <a:extLst>
              <a:ext uri="{FF2B5EF4-FFF2-40B4-BE49-F238E27FC236}">
                <a16:creationId xmlns:a16="http://schemas.microsoft.com/office/drawing/2014/main" id="{CDFBF3D1-DC66-4628-85C2-F3AF41875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832" y="397637"/>
            <a:ext cx="3474721" cy="1466489"/>
          </a:xfrm>
          <a:prstGeom prst="rect">
            <a:avLst/>
          </a:prstGeom>
        </p:spPr>
      </p:pic>
      <p:sp>
        <p:nvSpPr>
          <p:cNvPr id="17" name="TextBox 16">
            <a:extLst>
              <a:ext uri="{FF2B5EF4-FFF2-40B4-BE49-F238E27FC236}">
                <a16:creationId xmlns:a16="http://schemas.microsoft.com/office/drawing/2014/main" id="{8EF834C9-A0C0-4C35-92D2-BAA5F062AA50}"/>
              </a:ext>
            </a:extLst>
          </p:cNvPr>
          <p:cNvSpPr txBox="1"/>
          <p:nvPr/>
        </p:nvSpPr>
        <p:spPr>
          <a:xfrm>
            <a:off x="6793832" y="5417709"/>
            <a:ext cx="1925053" cy="1200329"/>
          </a:xfrm>
          <a:prstGeom prst="rect">
            <a:avLst/>
          </a:prstGeom>
          <a:noFill/>
        </p:spPr>
        <p:txBody>
          <a:bodyPr wrap="square" rtlCol="0">
            <a:spAutoFit/>
          </a:bodyPr>
          <a:lstStyle/>
          <a:p>
            <a:r>
              <a:rPr lang="en-US" dirty="0">
                <a:solidFill>
                  <a:schemeClr val="bg1"/>
                </a:solidFill>
                <a:latin typeface="Roboto Thin" panose="02000000000000000000" pitchFamily="2" charset="0"/>
                <a:ea typeface="Roboto Thin" panose="02000000000000000000" pitchFamily="2" charset="0"/>
              </a:rPr>
              <a:t>Interval (a)</a:t>
            </a:r>
          </a:p>
          <a:p>
            <a:r>
              <a:rPr lang="en-US" dirty="0">
                <a:solidFill>
                  <a:schemeClr val="bg1"/>
                </a:solidFill>
                <a:latin typeface="Roboto Thin" panose="02000000000000000000" pitchFamily="2" charset="0"/>
                <a:ea typeface="Roboto Thin" panose="02000000000000000000" pitchFamily="2" charset="0"/>
              </a:rPr>
              <a:t>- Perfect 5</a:t>
            </a:r>
            <a:r>
              <a:rPr lang="en-US" baseline="30000" dirty="0">
                <a:solidFill>
                  <a:schemeClr val="bg1"/>
                </a:solidFill>
                <a:latin typeface="Roboto Thin" panose="02000000000000000000" pitchFamily="2" charset="0"/>
                <a:ea typeface="Roboto Thin" panose="02000000000000000000" pitchFamily="2" charset="0"/>
              </a:rPr>
              <a:t>th</a:t>
            </a:r>
            <a:endParaRPr lang="en-US" dirty="0">
              <a:solidFill>
                <a:schemeClr val="bg1"/>
              </a:solidFill>
              <a:latin typeface="Roboto Thin" panose="02000000000000000000" pitchFamily="2" charset="0"/>
              <a:ea typeface="Roboto Thin" panose="02000000000000000000" pitchFamily="2" charset="0"/>
            </a:endParaRPr>
          </a:p>
          <a:p>
            <a:r>
              <a:rPr lang="en-US" dirty="0">
                <a:solidFill>
                  <a:schemeClr val="bg1"/>
                </a:solidFill>
                <a:latin typeface="Roboto Thin" panose="02000000000000000000" pitchFamily="2" charset="0"/>
                <a:ea typeface="Roboto Thin" panose="02000000000000000000" pitchFamily="2" charset="0"/>
              </a:rPr>
              <a:t>- 220Hz to 330Hz</a:t>
            </a:r>
          </a:p>
          <a:p>
            <a:r>
              <a:rPr lang="en-US" dirty="0">
                <a:solidFill>
                  <a:schemeClr val="bg1"/>
                </a:solidFill>
                <a:latin typeface="Roboto Thin" panose="02000000000000000000" pitchFamily="2" charset="0"/>
                <a:ea typeface="Roboto Thin" panose="02000000000000000000" pitchFamily="2" charset="0"/>
              </a:rPr>
              <a:t>- 1:1.5</a:t>
            </a:r>
          </a:p>
        </p:txBody>
      </p:sp>
      <p:sp>
        <p:nvSpPr>
          <p:cNvPr id="18" name="TextBox 17">
            <a:extLst>
              <a:ext uri="{FF2B5EF4-FFF2-40B4-BE49-F238E27FC236}">
                <a16:creationId xmlns:a16="http://schemas.microsoft.com/office/drawing/2014/main" id="{068B0E3B-EB55-4276-AED0-D5AC3BB9A64E}"/>
              </a:ext>
            </a:extLst>
          </p:cNvPr>
          <p:cNvSpPr txBox="1"/>
          <p:nvPr/>
        </p:nvSpPr>
        <p:spPr>
          <a:xfrm>
            <a:off x="8761091" y="2005127"/>
            <a:ext cx="1925053" cy="1200329"/>
          </a:xfrm>
          <a:prstGeom prst="rect">
            <a:avLst/>
          </a:prstGeom>
          <a:noFill/>
        </p:spPr>
        <p:txBody>
          <a:bodyPr wrap="square" rtlCol="0">
            <a:spAutoFit/>
          </a:bodyPr>
          <a:lstStyle/>
          <a:p>
            <a:r>
              <a:rPr lang="en-US" dirty="0">
                <a:solidFill>
                  <a:schemeClr val="bg1"/>
                </a:solidFill>
                <a:latin typeface="Roboto Thin" panose="02000000000000000000" pitchFamily="2" charset="0"/>
                <a:ea typeface="Roboto Thin" panose="02000000000000000000" pitchFamily="2" charset="0"/>
              </a:rPr>
              <a:t>Interval (b)</a:t>
            </a:r>
          </a:p>
          <a:p>
            <a:r>
              <a:rPr lang="en-US" dirty="0">
                <a:solidFill>
                  <a:schemeClr val="bg1"/>
                </a:solidFill>
                <a:latin typeface="Roboto Thin" panose="02000000000000000000" pitchFamily="2" charset="0"/>
                <a:ea typeface="Roboto Thin" panose="02000000000000000000" pitchFamily="2" charset="0"/>
              </a:rPr>
              <a:t>- Octave</a:t>
            </a:r>
          </a:p>
          <a:p>
            <a:r>
              <a:rPr lang="en-US" dirty="0">
                <a:solidFill>
                  <a:schemeClr val="bg1"/>
                </a:solidFill>
                <a:latin typeface="Roboto Thin" panose="02000000000000000000" pitchFamily="2" charset="0"/>
                <a:ea typeface="Roboto Thin" panose="02000000000000000000" pitchFamily="2" charset="0"/>
              </a:rPr>
              <a:t>- 440Hz to 880Hz</a:t>
            </a:r>
          </a:p>
          <a:p>
            <a:r>
              <a:rPr lang="en-US" dirty="0">
                <a:solidFill>
                  <a:schemeClr val="bg1"/>
                </a:solidFill>
                <a:latin typeface="Roboto Thin" panose="02000000000000000000" pitchFamily="2" charset="0"/>
                <a:ea typeface="Roboto Thin" panose="02000000000000000000" pitchFamily="2" charset="0"/>
              </a:rPr>
              <a:t>- 1:2</a:t>
            </a:r>
          </a:p>
        </p:txBody>
      </p:sp>
      <p:sp>
        <p:nvSpPr>
          <p:cNvPr id="19" name="TextBox 18">
            <a:extLst>
              <a:ext uri="{FF2B5EF4-FFF2-40B4-BE49-F238E27FC236}">
                <a16:creationId xmlns:a16="http://schemas.microsoft.com/office/drawing/2014/main" id="{210B301C-01DF-475F-86AF-A86B0C7FACD5}"/>
              </a:ext>
            </a:extLst>
          </p:cNvPr>
          <p:cNvSpPr txBox="1"/>
          <p:nvPr/>
        </p:nvSpPr>
        <p:spPr>
          <a:xfrm>
            <a:off x="6793832" y="2005127"/>
            <a:ext cx="1925053" cy="1200329"/>
          </a:xfrm>
          <a:prstGeom prst="rect">
            <a:avLst/>
          </a:prstGeom>
          <a:noFill/>
        </p:spPr>
        <p:txBody>
          <a:bodyPr wrap="square" rtlCol="0">
            <a:spAutoFit/>
          </a:bodyPr>
          <a:lstStyle/>
          <a:p>
            <a:r>
              <a:rPr lang="en-US" dirty="0">
                <a:solidFill>
                  <a:schemeClr val="bg1"/>
                </a:solidFill>
                <a:latin typeface="Roboto Thin" panose="02000000000000000000" pitchFamily="2" charset="0"/>
                <a:ea typeface="Roboto Thin" panose="02000000000000000000" pitchFamily="2" charset="0"/>
              </a:rPr>
              <a:t>Interval (a)</a:t>
            </a:r>
          </a:p>
          <a:p>
            <a:r>
              <a:rPr lang="en-US" dirty="0">
                <a:solidFill>
                  <a:schemeClr val="bg1"/>
                </a:solidFill>
                <a:latin typeface="Roboto Thin" panose="02000000000000000000" pitchFamily="2" charset="0"/>
                <a:ea typeface="Roboto Thin" panose="02000000000000000000" pitchFamily="2" charset="0"/>
              </a:rPr>
              <a:t>- Octave</a:t>
            </a:r>
          </a:p>
          <a:p>
            <a:r>
              <a:rPr lang="en-US" dirty="0">
                <a:solidFill>
                  <a:schemeClr val="bg1"/>
                </a:solidFill>
                <a:latin typeface="Roboto Thin" panose="02000000000000000000" pitchFamily="2" charset="0"/>
                <a:ea typeface="Roboto Thin" panose="02000000000000000000" pitchFamily="2" charset="0"/>
              </a:rPr>
              <a:t>- 220Hz to 440Hz</a:t>
            </a:r>
          </a:p>
          <a:p>
            <a:r>
              <a:rPr lang="en-US" dirty="0">
                <a:solidFill>
                  <a:schemeClr val="bg1"/>
                </a:solidFill>
                <a:latin typeface="Roboto Thin" panose="02000000000000000000" pitchFamily="2" charset="0"/>
                <a:ea typeface="Roboto Thin" panose="02000000000000000000" pitchFamily="2" charset="0"/>
              </a:rPr>
              <a:t>- 1:2</a:t>
            </a:r>
          </a:p>
        </p:txBody>
      </p:sp>
      <p:sp>
        <p:nvSpPr>
          <p:cNvPr id="20" name="TextBox 19">
            <a:extLst>
              <a:ext uri="{FF2B5EF4-FFF2-40B4-BE49-F238E27FC236}">
                <a16:creationId xmlns:a16="http://schemas.microsoft.com/office/drawing/2014/main" id="{36E64C9B-8E41-4CCC-907C-16B5EF023C29}"/>
              </a:ext>
            </a:extLst>
          </p:cNvPr>
          <p:cNvSpPr txBox="1"/>
          <p:nvPr/>
        </p:nvSpPr>
        <p:spPr>
          <a:xfrm>
            <a:off x="8761091" y="5417709"/>
            <a:ext cx="1925053" cy="1200329"/>
          </a:xfrm>
          <a:prstGeom prst="rect">
            <a:avLst/>
          </a:prstGeom>
          <a:noFill/>
        </p:spPr>
        <p:txBody>
          <a:bodyPr wrap="square" rtlCol="0">
            <a:spAutoFit/>
          </a:bodyPr>
          <a:lstStyle/>
          <a:p>
            <a:r>
              <a:rPr lang="en-US" dirty="0">
                <a:solidFill>
                  <a:schemeClr val="bg1"/>
                </a:solidFill>
                <a:latin typeface="Roboto Thin" panose="02000000000000000000" pitchFamily="2" charset="0"/>
                <a:ea typeface="Roboto Thin" panose="02000000000000000000" pitchFamily="2" charset="0"/>
              </a:rPr>
              <a:t>Interval (b)</a:t>
            </a:r>
          </a:p>
          <a:p>
            <a:r>
              <a:rPr lang="en-US" dirty="0">
                <a:solidFill>
                  <a:schemeClr val="bg1"/>
                </a:solidFill>
                <a:latin typeface="Roboto Thin" panose="02000000000000000000" pitchFamily="2" charset="0"/>
                <a:ea typeface="Roboto Thin" panose="02000000000000000000" pitchFamily="2" charset="0"/>
              </a:rPr>
              <a:t>- Perfect 5</a:t>
            </a:r>
            <a:r>
              <a:rPr lang="en-US" baseline="30000" dirty="0">
                <a:solidFill>
                  <a:schemeClr val="bg1"/>
                </a:solidFill>
                <a:latin typeface="Roboto Thin" panose="02000000000000000000" pitchFamily="2" charset="0"/>
                <a:ea typeface="Roboto Thin" panose="02000000000000000000" pitchFamily="2" charset="0"/>
              </a:rPr>
              <a:t>th</a:t>
            </a:r>
            <a:endParaRPr lang="en-US" dirty="0">
              <a:solidFill>
                <a:schemeClr val="bg1"/>
              </a:solidFill>
              <a:latin typeface="Roboto Thin" panose="02000000000000000000" pitchFamily="2" charset="0"/>
              <a:ea typeface="Roboto Thin" panose="02000000000000000000" pitchFamily="2" charset="0"/>
            </a:endParaRPr>
          </a:p>
          <a:p>
            <a:r>
              <a:rPr lang="en-US" dirty="0">
                <a:solidFill>
                  <a:schemeClr val="bg1"/>
                </a:solidFill>
                <a:latin typeface="Roboto Thin" panose="02000000000000000000" pitchFamily="2" charset="0"/>
                <a:ea typeface="Roboto Thin" panose="02000000000000000000" pitchFamily="2" charset="0"/>
              </a:rPr>
              <a:t>- 440Hz to 660Hz</a:t>
            </a:r>
          </a:p>
          <a:p>
            <a:r>
              <a:rPr lang="en-US" dirty="0">
                <a:solidFill>
                  <a:schemeClr val="bg1"/>
                </a:solidFill>
                <a:latin typeface="Roboto Thin" panose="02000000000000000000" pitchFamily="2" charset="0"/>
                <a:ea typeface="Roboto Thin" panose="02000000000000000000" pitchFamily="2" charset="0"/>
              </a:rPr>
              <a:t>- 1:1.5</a:t>
            </a:r>
          </a:p>
        </p:txBody>
      </p:sp>
    </p:spTree>
    <p:extLst>
      <p:ext uri="{BB962C8B-B14F-4D97-AF65-F5344CB8AC3E}">
        <p14:creationId xmlns:p14="http://schemas.microsoft.com/office/powerpoint/2010/main" val="9834449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a:latin typeface="Roboto Thin" panose="02000000000000000000" pitchFamily="2" charset="0"/>
                <a:ea typeface="Roboto Thin" panose="02000000000000000000" pitchFamily="2" charset="0"/>
              </a:rPr>
              <a:t>V/Oct</a:t>
            </a:r>
            <a:endParaRPr lang="en-US" sz="36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i="1">
                <a:latin typeface="Roboto Thin" panose="02000000000000000000" pitchFamily="2" charset="0"/>
                <a:ea typeface="Roboto Thin" panose="02000000000000000000" pitchFamily="2" charset="0"/>
              </a:rPr>
              <a:t>Volt-per-Octave (V/oct) </a:t>
            </a:r>
            <a:r>
              <a:rPr lang="en-US" sz="1800">
                <a:latin typeface="Roboto Thin" panose="02000000000000000000" pitchFamily="2" charset="0"/>
                <a:ea typeface="Roboto Thin" panose="02000000000000000000" pitchFamily="2" charset="0"/>
              </a:rPr>
              <a:t>is a special tuning system used for precisely changing oscillators frequencies.</a:t>
            </a:r>
          </a:p>
          <a:p>
            <a:pPr marL="0" indent="0">
              <a:buNone/>
            </a:pPr>
            <a:r>
              <a:rPr lang="en-US" sz="1800">
                <a:latin typeface="Roboto Thin" panose="02000000000000000000" pitchFamily="2" charset="0"/>
                <a:ea typeface="Roboto Thin" panose="02000000000000000000" pitchFamily="2" charset="0"/>
              </a:rPr>
              <a:t>It allows you to move oscillators up and down by exact intervals.</a:t>
            </a:r>
          </a:p>
          <a:p>
            <a:pPr marL="0" indent="0">
              <a:buNone/>
            </a:pPr>
            <a:r>
              <a:rPr lang="en-US" sz="1800">
                <a:latin typeface="Roboto Thin" panose="02000000000000000000" pitchFamily="2" charset="0"/>
                <a:ea typeface="Roboto Thin" panose="02000000000000000000" pitchFamily="2" charset="0"/>
              </a:rPr>
              <a:t>Every 1V increase at an oscillator’s V/Oct input results in the oscillator doubling its frequency – i.e. 1V increases moves it up an octave.</a:t>
            </a:r>
          </a:p>
          <a:p>
            <a:pPr marL="0" indent="0">
              <a:buNone/>
            </a:pPr>
            <a:r>
              <a:rPr lang="en-US" sz="1800">
                <a:latin typeface="Roboto Thin" panose="02000000000000000000" pitchFamily="2" charset="0"/>
                <a:ea typeface="Roboto Thin" panose="02000000000000000000" pitchFamily="2" charset="0"/>
              </a:rPr>
              <a:t>For those with a western music notation background a semitone would then be a 1/12V = 0.083V increase.</a:t>
            </a:r>
            <a:endParaRPr lang="en-US" sz="1800" dirty="0">
              <a:latin typeface="Roboto Thin" panose="02000000000000000000" pitchFamily="2" charset="0"/>
              <a:ea typeface="Roboto Thin" panose="02000000000000000000" pitchFamily="2" charset="0"/>
            </a:endParaRPr>
          </a:p>
        </p:txBody>
      </p:sp>
      <p:graphicFrame>
        <p:nvGraphicFramePr>
          <p:cNvPr id="3" name="Table 3">
            <a:extLst>
              <a:ext uri="{FF2B5EF4-FFF2-40B4-BE49-F238E27FC236}">
                <a16:creationId xmlns:a16="http://schemas.microsoft.com/office/drawing/2014/main" id="{F4E40C51-A15D-4D49-BE27-FD58A47A983D}"/>
              </a:ext>
            </a:extLst>
          </p:cNvPr>
          <p:cNvGraphicFramePr>
            <a:graphicFrameLocks noGrp="1"/>
          </p:cNvGraphicFramePr>
          <p:nvPr>
            <p:extLst>
              <p:ext uri="{D42A27DB-BD31-4B8C-83A1-F6EECF244321}">
                <p14:modId xmlns:p14="http://schemas.microsoft.com/office/powerpoint/2010/main" val="1185460100"/>
              </p:ext>
            </p:extLst>
          </p:nvPr>
        </p:nvGraphicFramePr>
        <p:xfrm>
          <a:off x="6148858" y="629266"/>
          <a:ext cx="4530292" cy="2225040"/>
        </p:xfrm>
        <a:graphic>
          <a:graphicData uri="http://schemas.openxmlformats.org/drawingml/2006/table">
            <a:tbl>
              <a:tblPr firstRow="1" bandRow="1">
                <a:tableStyleId>{5C22544A-7EE6-4342-B048-85BDC9FD1C3A}</a:tableStyleId>
              </a:tblPr>
              <a:tblGrid>
                <a:gridCol w="1132573">
                  <a:extLst>
                    <a:ext uri="{9D8B030D-6E8A-4147-A177-3AD203B41FA5}">
                      <a16:colId xmlns:a16="http://schemas.microsoft.com/office/drawing/2014/main" val="1649008068"/>
                    </a:ext>
                  </a:extLst>
                </a:gridCol>
                <a:gridCol w="1132573">
                  <a:extLst>
                    <a:ext uri="{9D8B030D-6E8A-4147-A177-3AD203B41FA5}">
                      <a16:colId xmlns:a16="http://schemas.microsoft.com/office/drawing/2014/main" val="2946147353"/>
                    </a:ext>
                  </a:extLst>
                </a:gridCol>
                <a:gridCol w="1132573">
                  <a:extLst>
                    <a:ext uri="{9D8B030D-6E8A-4147-A177-3AD203B41FA5}">
                      <a16:colId xmlns:a16="http://schemas.microsoft.com/office/drawing/2014/main" val="1550826735"/>
                    </a:ext>
                  </a:extLst>
                </a:gridCol>
                <a:gridCol w="1132573">
                  <a:extLst>
                    <a:ext uri="{9D8B030D-6E8A-4147-A177-3AD203B41FA5}">
                      <a16:colId xmlns:a16="http://schemas.microsoft.com/office/drawing/2014/main" val="4115678322"/>
                    </a:ext>
                  </a:extLst>
                </a:gridCol>
              </a:tblGrid>
              <a:tr h="370840">
                <a:tc>
                  <a:txBody>
                    <a:bodyPr/>
                    <a:lstStyle/>
                    <a:p>
                      <a:r>
                        <a:rPr lang="en-US" dirty="0">
                          <a:latin typeface="Roboto Thin" panose="02000000000000000000" pitchFamily="2" charset="0"/>
                          <a:ea typeface="Roboto Thin" panose="02000000000000000000" pitchFamily="2" charset="0"/>
                        </a:rPr>
                        <a:t>Initial</a:t>
                      </a:r>
                    </a:p>
                  </a:txBody>
                  <a:tcPr>
                    <a:solidFill>
                      <a:schemeClr val="bg1">
                        <a:lumMod val="95000"/>
                        <a:lumOff val="5000"/>
                      </a:schemeClr>
                    </a:solidFill>
                  </a:tcPr>
                </a:tc>
                <a:tc>
                  <a:txBody>
                    <a:bodyPr/>
                    <a:lstStyle/>
                    <a:p>
                      <a:r>
                        <a:rPr lang="en-US" dirty="0">
                          <a:latin typeface="Roboto Thin" panose="02000000000000000000" pitchFamily="2" charset="0"/>
                          <a:ea typeface="Roboto Thin" panose="02000000000000000000" pitchFamily="2" charset="0"/>
                        </a:rPr>
                        <a:t>V/Oct</a:t>
                      </a:r>
                    </a:p>
                  </a:txBody>
                  <a:tcPr>
                    <a:solidFill>
                      <a:schemeClr val="bg1">
                        <a:lumMod val="95000"/>
                        <a:lumOff val="5000"/>
                      </a:schemeClr>
                    </a:solidFill>
                  </a:tcPr>
                </a:tc>
                <a:tc>
                  <a:txBody>
                    <a:bodyPr/>
                    <a:lstStyle/>
                    <a:p>
                      <a:r>
                        <a:rPr lang="en-US" dirty="0">
                          <a:latin typeface="Roboto Thin" panose="02000000000000000000" pitchFamily="2" charset="0"/>
                          <a:ea typeface="Roboto Thin" panose="02000000000000000000" pitchFamily="2" charset="0"/>
                        </a:rPr>
                        <a:t>Ratio</a:t>
                      </a:r>
                    </a:p>
                  </a:txBody>
                  <a:tcPr>
                    <a:solidFill>
                      <a:schemeClr val="bg1">
                        <a:lumMod val="95000"/>
                        <a:lumOff val="5000"/>
                      </a:schemeClr>
                    </a:solidFill>
                  </a:tcPr>
                </a:tc>
                <a:tc>
                  <a:txBody>
                    <a:bodyPr/>
                    <a:lstStyle/>
                    <a:p>
                      <a:r>
                        <a:rPr lang="en-US" dirty="0">
                          <a:latin typeface="Roboto Thin" panose="02000000000000000000" pitchFamily="2" charset="0"/>
                          <a:ea typeface="Roboto Thin" panose="02000000000000000000" pitchFamily="2" charset="0"/>
                        </a:rPr>
                        <a:t>Final</a:t>
                      </a:r>
                    </a:p>
                  </a:txBody>
                  <a:tcPr>
                    <a:solidFill>
                      <a:schemeClr val="bg1">
                        <a:lumMod val="95000"/>
                        <a:lumOff val="5000"/>
                      </a:schemeClr>
                    </a:solidFill>
                  </a:tcPr>
                </a:tc>
                <a:extLst>
                  <a:ext uri="{0D108BD9-81ED-4DB2-BD59-A6C34878D82A}">
                    <a16:rowId xmlns:a16="http://schemas.microsoft.com/office/drawing/2014/main" val="3569143310"/>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0V</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1:1</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extLst>
                  <a:ext uri="{0D108BD9-81ED-4DB2-BD59-A6C34878D82A}">
                    <a16:rowId xmlns:a16="http://schemas.microsoft.com/office/drawing/2014/main" val="1197554946"/>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+1V</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1:2</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200Hz</a:t>
                      </a:r>
                    </a:p>
                  </a:txBody>
                  <a:tcPr>
                    <a:solidFill>
                      <a:schemeClr val="bg1">
                        <a:lumMod val="95000"/>
                        <a:lumOff val="5000"/>
                      </a:schemeClr>
                    </a:solidFill>
                  </a:tcPr>
                </a:tc>
                <a:extLst>
                  <a:ext uri="{0D108BD9-81ED-4DB2-BD59-A6C34878D82A}">
                    <a16:rowId xmlns:a16="http://schemas.microsoft.com/office/drawing/2014/main" val="4037677809"/>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+2V</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1:4</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400Hz</a:t>
                      </a:r>
                    </a:p>
                  </a:txBody>
                  <a:tcPr>
                    <a:solidFill>
                      <a:schemeClr val="bg1">
                        <a:lumMod val="95000"/>
                        <a:lumOff val="5000"/>
                      </a:schemeClr>
                    </a:solidFill>
                  </a:tcPr>
                </a:tc>
                <a:extLst>
                  <a:ext uri="{0D108BD9-81ED-4DB2-BD59-A6C34878D82A}">
                    <a16:rowId xmlns:a16="http://schemas.microsoft.com/office/drawing/2014/main" val="1917219539"/>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+3V</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1:8</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800Hz</a:t>
                      </a:r>
                    </a:p>
                  </a:txBody>
                  <a:tcPr>
                    <a:solidFill>
                      <a:schemeClr val="bg1">
                        <a:lumMod val="95000"/>
                        <a:lumOff val="5000"/>
                      </a:schemeClr>
                    </a:solidFill>
                  </a:tcPr>
                </a:tc>
                <a:extLst>
                  <a:ext uri="{0D108BD9-81ED-4DB2-BD59-A6C34878D82A}">
                    <a16:rowId xmlns:a16="http://schemas.microsoft.com/office/drawing/2014/main" val="2989852593"/>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100Hz</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-1V</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2:1</a:t>
                      </a:r>
                    </a:p>
                  </a:txBody>
                  <a:tcPr>
                    <a:solidFill>
                      <a:schemeClr val="bg1">
                        <a:lumMod val="95000"/>
                        <a:lumOff val="5000"/>
                      </a:schemeClr>
                    </a:solidFill>
                  </a:tcPr>
                </a:tc>
                <a:tc>
                  <a:txBody>
                    <a:bodyPr/>
                    <a:lstStyle/>
                    <a:p>
                      <a:r>
                        <a:rPr lang="en-US" dirty="0">
                          <a:solidFill>
                            <a:schemeClr val="tx1"/>
                          </a:solidFill>
                          <a:latin typeface="Roboto Thin" panose="02000000000000000000" pitchFamily="2" charset="0"/>
                          <a:ea typeface="Roboto Thin" panose="02000000000000000000" pitchFamily="2" charset="0"/>
                        </a:rPr>
                        <a:t>50Hz</a:t>
                      </a:r>
                    </a:p>
                  </a:txBody>
                  <a:tcPr>
                    <a:solidFill>
                      <a:schemeClr val="bg1">
                        <a:lumMod val="95000"/>
                        <a:lumOff val="5000"/>
                      </a:schemeClr>
                    </a:solidFill>
                  </a:tcPr>
                </a:tc>
                <a:extLst>
                  <a:ext uri="{0D108BD9-81ED-4DB2-BD59-A6C34878D82A}">
                    <a16:rowId xmlns:a16="http://schemas.microsoft.com/office/drawing/2014/main" val="738281943"/>
                  </a:ext>
                </a:extLst>
              </a:tr>
            </a:tbl>
          </a:graphicData>
        </a:graphic>
      </p:graphicFrame>
      <p:graphicFrame>
        <p:nvGraphicFramePr>
          <p:cNvPr id="8" name="Table 3">
            <a:extLst>
              <a:ext uri="{FF2B5EF4-FFF2-40B4-BE49-F238E27FC236}">
                <a16:creationId xmlns:a16="http://schemas.microsoft.com/office/drawing/2014/main" id="{A596C9D7-97CC-4964-B32E-DA32A41016F1}"/>
              </a:ext>
            </a:extLst>
          </p:cNvPr>
          <p:cNvGraphicFramePr>
            <a:graphicFrameLocks noGrp="1"/>
          </p:cNvGraphicFramePr>
          <p:nvPr>
            <p:extLst>
              <p:ext uri="{D42A27DB-BD31-4B8C-83A1-F6EECF244321}">
                <p14:modId xmlns:p14="http://schemas.microsoft.com/office/powerpoint/2010/main" val="3877213438"/>
              </p:ext>
            </p:extLst>
          </p:nvPr>
        </p:nvGraphicFramePr>
        <p:xfrm>
          <a:off x="6096000" y="3429000"/>
          <a:ext cx="4530292" cy="2225040"/>
        </p:xfrm>
        <a:graphic>
          <a:graphicData uri="http://schemas.openxmlformats.org/drawingml/2006/table">
            <a:tbl>
              <a:tblPr firstRow="1" bandRow="1">
                <a:tableStyleId>{5C22544A-7EE6-4342-B048-85BDC9FD1C3A}</a:tableStyleId>
              </a:tblPr>
              <a:tblGrid>
                <a:gridCol w="1132573">
                  <a:extLst>
                    <a:ext uri="{9D8B030D-6E8A-4147-A177-3AD203B41FA5}">
                      <a16:colId xmlns:a16="http://schemas.microsoft.com/office/drawing/2014/main" val="1649008068"/>
                    </a:ext>
                  </a:extLst>
                </a:gridCol>
                <a:gridCol w="1132573">
                  <a:extLst>
                    <a:ext uri="{9D8B030D-6E8A-4147-A177-3AD203B41FA5}">
                      <a16:colId xmlns:a16="http://schemas.microsoft.com/office/drawing/2014/main" val="2946147353"/>
                    </a:ext>
                  </a:extLst>
                </a:gridCol>
                <a:gridCol w="1132573">
                  <a:extLst>
                    <a:ext uri="{9D8B030D-6E8A-4147-A177-3AD203B41FA5}">
                      <a16:colId xmlns:a16="http://schemas.microsoft.com/office/drawing/2014/main" val="632985829"/>
                    </a:ext>
                  </a:extLst>
                </a:gridCol>
                <a:gridCol w="1132573">
                  <a:extLst>
                    <a:ext uri="{9D8B030D-6E8A-4147-A177-3AD203B41FA5}">
                      <a16:colId xmlns:a16="http://schemas.microsoft.com/office/drawing/2014/main" val="4115678322"/>
                    </a:ext>
                  </a:extLst>
                </a:gridCol>
              </a:tblGrid>
              <a:tr h="370840">
                <a:tc>
                  <a:txBody>
                    <a:bodyPr/>
                    <a:lstStyle/>
                    <a:p>
                      <a:r>
                        <a:rPr lang="en-US" dirty="0">
                          <a:latin typeface="Roboto Thin" panose="02000000000000000000" pitchFamily="2" charset="0"/>
                          <a:ea typeface="Roboto Thin" panose="02000000000000000000" pitchFamily="2" charset="0"/>
                        </a:rPr>
                        <a:t>Initial</a:t>
                      </a:r>
                    </a:p>
                  </a:txBody>
                  <a:tcPr>
                    <a:solidFill>
                      <a:schemeClr val="bg1"/>
                    </a:solidFill>
                  </a:tcPr>
                </a:tc>
                <a:tc>
                  <a:txBody>
                    <a:bodyPr/>
                    <a:lstStyle/>
                    <a:p>
                      <a:r>
                        <a:rPr lang="en-US" dirty="0">
                          <a:latin typeface="Roboto Thin" panose="02000000000000000000" pitchFamily="2" charset="0"/>
                          <a:ea typeface="Roboto Thin" panose="02000000000000000000" pitchFamily="2" charset="0"/>
                        </a:rPr>
                        <a:t>V/Oct</a:t>
                      </a:r>
                    </a:p>
                  </a:txBody>
                  <a:tcPr>
                    <a:solidFill>
                      <a:schemeClr val="bg1"/>
                    </a:solidFill>
                  </a:tcPr>
                </a:tc>
                <a:tc>
                  <a:txBody>
                    <a:bodyPr/>
                    <a:lstStyle/>
                    <a:p>
                      <a:r>
                        <a:rPr lang="en-US" dirty="0">
                          <a:latin typeface="Roboto Thin" panose="02000000000000000000" pitchFamily="2" charset="0"/>
                          <a:ea typeface="Roboto Thin" panose="02000000000000000000" pitchFamily="2" charset="0"/>
                        </a:rPr>
                        <a:t>Ratio</a:t>
                      </a:r>
                    </a:p>
                  </a:txBody>
                  <a:tcPr>
                    <a:solidFill>
                      <a:schemeClr val="bg1"/>
                    </a:solidFill>
                  </a:tcPr>
                </a:tc>
                <a:tc>
                  <a:txBody>
                    <a:bodyPr/>
                    <a:lstStyle/>
                    <a:p>
                      <a:r>
                        <a:rPr lang="en-US" dirty="0">
                          <a:latin typeface="Roboto Thin" panose="02000000000000000000" pitchFamily="2" charset="0"/>
                          <a:ea typeface="Roboto Thin" panose="02000000000000000000" pitchFamily="2" charset="0"/>
                        </a:rPr>
                        <a:t>Final</a:t>
                      </a:r>
                    </a:p>
                  </a:txBody>
                  <a:tcPr>
                    <a:solidFill>
                      <a:schemeClr val="bg1"/>
                    </a:solidFill>
                  </a:tcPr>
                </a:tc>
                <a:extLst>
                  <a:ext uri="{0D108BD9-81ED-4DB2-BD59-A6C34878D82A}">
                    <a16:rowId xmlns:a16="http://schemas.microsoft.com/office/drawing/2014/main" val="3569143310"/>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0V</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1:1</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extLst>
                  <a:ext uri="{0D108BD9-81ED-4DB2-BD59-A6C34878D82A}">
                    <a16:rowId xmlns:a16="http://schemas.microsoft.com/office/drawing/2014/main" val="1197554946"/>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+1V</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1:2</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120Hz</a:t>
                      </a:r>
                    </a:p>
                  </a:txBody>
                  <a:tcPr>
                    <a:solidFill>
                      <a:schemeClr val="bg1"/>
                    </a:solidFill>
                  </a:tcPr>
                </a:tc>
                <a:extLst>
                  <a:ext uri="{0D108BD9-81ED-4DB2-BD59-A6C34878D82A}">
                    <a16:rowId xmlns:a16="http://schemas.microsoft.com/office/drawing/2014/main" val="4037677809"/>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+2V</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1:4</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240Hz</a:t>
                      </a:r>
                    </a:p>
                  </a:txBody>
                  <a:tcPr>
                    <a:solidFill>
                      <a:schemeClr val="bg1"/>
                    </a:solidFill>
                  </a:tcPr>
                </a:tc>
                <a:extLst>
                  <a:ext uri="{0D108BD9-81ED-4DB2-BD59-A6C34878D82A}">
                    <a16:rowId xmlns:a16="http://schemas.microsoft.com/office/drawing/2014/main" val="1917219539"/>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+3V</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1:8</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480Hz</a:t>
                      </a:r>
                    </a:p>
                  </a:txBody>
                  <a:tcPr>
                    <a:solidFill>
                      <a:schemeClr val="bg1"/>
                    </a:solidFill>
                  </a:tcPr>
                </a:tc>
                <a:extLst>
                  <a:ext uri="{0D108BD9-81ED-4DB2-BD59-A6C34878D82A}">
                    <a16:rowId xmlns:a16="http://schemas.microsoft.com/office/drawing/2014/main" val="2989852593"/>
                  </a:ext>
                </a:extLst>
              </a:tr>
              <a:tr h="370840">
                <a:tc>
                  <a:txBody>
                    <a:bodyPr/>
                    <a:lstStyle/>
                    <a:p>
                      <a:r>
                        <a:rPr lang="en-US" dirty="0">
                          <a:solidFill>
                            <a:schemeClr val="tx1"/>
                          </a:solidFill>
                          <a:latin typeface="Roboto Thin" panose="02000000000000000000" pitchFamily="2" charset="0"/>
                          <a:ea typeface="Roboto Thin" panose="02000000000000000000" pitchFamily="2" charset="0"/>
                        </a:rPr>
                        <a:t>60Hz</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-1V</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2:1</a:t>
                      </a:r>
                    </a:p>
                  </a:txBody>
                  <a:tcPr>
                    <a:solidFill>
                      <a:schemeClr val="bg1"/>
                    </a:solidFill>
                  </a:tcPr>
                </a:tc>
                <a:tc>
                  <a:txBody>
                    <a:bodyPr/>
                    <a:lstStyle/>
                    <a:p>
                      <a:r>
                        <a:rPr lang="en-US" dirty="0">
                          <a:solidFill>
                            <a:schemeClr val="tx1"/>
                          </a:solidFill>
                          <a:latin typeface="Roboto Thin" panose="02000000000000000000" pitchFamily="2" charset="0"/>
                          <a:ea typeface="Roboto Thin" panose="02000000000000000000" pitchFamily="2" charset="0"/>
                        </a:rPr>
                        <a:t>30Hz</a:t>
                      </a:r>
                    </a:p>
                  </a:txBody>
                  <a:tcPr>
                    <a:solidFill>
                      <a:schemeClr val="bg1"/>
                    </a:solidFill>
                  </a:tcPr>
                </a:tc>
                <a:extLst>
                  <a:ext uri="{0D108BD9-81ED-4DB2-BD59-A6C34878D82A}">
                    <a16:rowId xmlns:a16="http://schemas.microsoft.com/office/drawing/2014/main" val="738281943"/>
                  </a:ext>
                </a:extLst>
              </a:tr>
            </a:tbl>
          </a:graphicData>
        </a:graphic>
      </p:graphicFrame>
    </p:spTree>
    <p:extLst>
      <p:ext uri="{BB962C8B-B14F-4D97-AF65-F5344CB8AC3E}">
        <p14:creationId xmlns:p14="http://schemas.microsoft.com/office/powerpoint/2010/main" val="408993985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Scales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A </a:t>
            </a:r>
            <a:r>
              <a:rPr lang="en-US" sz="1800" i="1" dirty="0">
                <a:latin typeface="Roboto Thin" panose="02000000000000000000" pitchFamily="2" charset="0"/>
                <a:ea typeface="Roboto Thin" panose="02000000000000000000" pitchFamily="2" charset="0"/>
              </a:rPr>
              <a:t>scale</a:t>
            </a:r>
            <a:r>
              <a:rPr lang="en-US" sz="1800" dirty="0">
                <a:latin typeface="Roboto Thin" panose="02000000000000000000" pitchFamily="2" charset="0"/>
                <a:ea typeface="Roboto Thin" panose="02000000000000000000" pitchFamily="2" charset="0"/>
              </a:rPr>
              <a:t> is a collection of intervals (usually less than an octave) to be paired with a </a:t>
            </a:r>
            <a:r>
              <a:rPr lang="en-US" sz="1800" i="1" dirty="0">
                <a:latin typeface="Roboto Thin" panose="02000000000000000000" pitchFamily="2" charset="0"/>
                <a:ea typeface="Roboto Thin" panose="02000000000000000000" pitchFamily="2" charset="0"/>
              </a:rPr>
              <a:t>root</a:t>
            </a:r>
            <a:r>
              <a:rPr lang="en-US" sz="1800" dirty="0">
                <a:latin typeface="Roboto Thin" panose="02000000000000000000" pitchFamily="2" charset="0"/>
                <a:ea typeface="Roboto Thin" panose="02000000000000000000" pitchFamily="2" charset="0"/>
              </a:rPr>
              <a:t> or </a:t>
            </a:r>
            <a:r>
              <a:rPr lang="en-US" sz="1800" i="1" dirty="0">
                <a:latin typeface="Roboto Thin" panose="02000000000000000000" pitchFamily="2" charset="0"/>
                <a:ea typeface="Roboto Thin" panose="02000000000000000000" pitchFamily="2" charset="0"/>
              </a:rPr>
              <a:t>tonic</a:t>
            </a:r>
            <a:r>
              <a:rPr lang="en-US" sz="1800" dirty="0">
                <a:latin typeface="Roboto Thin" panose="02000000000000000000" pitchFamily="2" charset="0"/>
                <a:ea typeface="Roboto Thin" panose="02000000000000000000" pitchFamily="2" charset="0"/>
              </a:rPr>
              <a:t> note; the collection is chosen to be somehow musically or sonically interesting.</a:t>
            </a:r>
          </a:p>
          <a:p>
            <a:pPr marL="0" indent="0">
              <a:buNone/>
            </a:pPr>
            <a:r>
              <a:rPr lang="en-US" sz="1800" dirty="0">
                <a:latin typeface="Roboto Thin" panose="02000000000000000000" pitchFamily="2" charset="0"/>
                <a:ea typeface="Roboto Thin" panose="02000000000000000000" pitchFamily="2" charset="0"/>
              </a:rPr>
              <a:t>Since scales are just collections of intervals, a scale can even be expressed in terms of V/Oct voltage levels.</a:t>
            </a:r>
          </a:p>
          <a:p>
            <a:pPr marL="0" indent="0">
              <a:buNone/>
            </a:pPr>
            <a:r>
              <a:rPr lang="en-US" sz="1800" dirty="0">
                <a:latin typeface="Roboto Thin" panose="02000000000000000000" pitchFamily="2" charset="0"/>
                <a:ea typeface="Roboto Thin" panose="02000000000000000000" pitchFamily="2" charset="0"/>
              </a:rPr>
              <a:t>Once a root note is chosen, the intervals in the scale define a collection of pitches above the root note (and all the other pitches within the same pitch classes).</a:t>
            </a:r>
          </a:p>
        </p:txBody>
      </p:sp>
      <p:sp>
        <p:nvSpPr>
          <p:cNvPr id="11" name="Content Placeholder 2">
            <a:extLst>
              <a:ext uri="{FF2B5EF4-FFF2-40B4-BE49-F238E27FC236}">
                <a16:creationId xmlns:a16="http://schemas.microsoft.com/office/drawing/2014/main" id="{4ADAF3F9-6920-4B84-BC45-03B310936664}"/>
              </a:ext>
            </a:extLst>
          </p:cNvPr>
          <p:cNvSpPr txBox="1">
            <a:spLocks/>
          </p:cNvSpPr>
          <p:nvPr/>
        </p:nvSpPr>
        <p:spPr>
          <a:xfrm>
            <a:off x="4795509" y="1864126"/>
            <a:ext cx="7236989" cy="349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solidFill>
                <a:latin typeface="Roboto Thin" panose="02000000000000000000" pitchFamily="2" charset="0"/>
                <a:ea typeface="Roboto Thin" panose="02000000000000000000" pitchFamily="2" charset="0"/>
              </a:rPr>
              <a:t>Scale 1 = {root, major 2nd, major 3rd, 4th, 5th, major 6th, major 7th}</a:t>
            </a:r>
          </a:p>
          <a:p>
            <a:pPr marL="0" indent="0">
              <a:buNone/>
            </a:pPr>
            <a:endParaRPr lang="en-US" sz="1800" b="1" dirty="0">
              <a:solidFill>
                <a:schemeClr val="bg1"/>
              </a:solidFill>
              <a:latin typeface="Roboto Thin" panose="02000000000000000000" pitchFamily="2" charset="0"/>
              <a:ea typeface="Roboto Thin" panose="02000000000000000000" pitchFamily="2" charset="0"/>
            </a:endParaRPr>
          </a:p>
          <a:p>
            <a:pPr marL="0" indent="0">
              <a:buNone/>
            </a:pPr>
            <a:r>
              <a:rPr lang="en-US" sz="1800" b="1" dirty="0">
                <a:solidFill>
                  <a:schemeClr val="bg1"/>
                </a:solidFill>
                <a:latin typeface="Roboto Thin" panose="02000000000000000000" pitchFamily="2" charset="0"/>
                <a:ea typeface="Roboto Thin" panose="02000000000000000000" pitchFamily="2" charset="0"/>
              </a:rPr>
              <a:t>Scale 2 = {1x, 1.125x, 1.2x, 1.33x, 1.5x, 1.66x, 1.8x}</a:t>
            </a:r>
          </a:p>
          <a:p>
            <a:pPr marL="0" indent="0">
              <a:buNone/>
            </a:pPr>
            <a:endParaRPr lang="en-US" sz="1800" b="1" dirty="0">
              <a:solidFill>
                <a:schemeClr val="bg1"/>
              </a:solidFill>
              <a:latin typeface="Roboto Thin" panose="02000000000000000000" pitchFamily="2" charset="0"/>
              <a:ea typeface="Roboto Thin" panose="02000000000000000000" pitchFamily="2" charset="0"/>
            </a:endParaRPr>
          </a:p>
          <a:p>
            <a:pPr marL="0" indent="0">
              <a:buNone/>
            </a:pPr>
            <a:r>
              <a:rPr lang="en-US" sz="1800" b="1" dirty="0">
                <a:solidFill>
                  <a:schemeClr val="bg1"/>
                </a:solidFill>
                <a:latin typeface="Roboto Thin" panose="02000000000000000000" pitchFamily="2" charset="0"/>
                <a:ea typeface="Roboto Thin" panose="02000000000000000000" pitchFamily="2" charset="0"/>
              </a:rPr>
              <a:t>Scale 3 = {</a:t>
            </a:r>
            <a:r>
              <a:rPr lang="en-US" sz="1800" b="1" i="1" dirty="0" err="1">
                <a:solidFill>
                  <a:schemeClr val="bg1"/>
                </a:solidFill>
                <a:latin typeface="Roboto Thin" panose="02000000000000000000" pitchFamily="2" charset="0"/>
                <a:ea typeface="Roboto Thin" panose="02000000000000000000" pitchFamily="2" charset="0"/>
              </a:rPr>
              <a:t>shadja</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rishabh</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gandhar</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madhyam</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pancham</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dhaivat</a:t>
            </a:r>
            <a:r>
              <a:rPr lang="en-US" sz="1800" b="1" i="1" dirty="0">
                <a:solidFill>
                  <a:schemeClr val="bg1"/>
                </a:solidFill>
                <a:latin typeface="Roboto Thin" panose="02000000000000000000" pitchFamily="2" charset="0"/>
                <a:ea typeface="Roboto Thin" panose="02000000000000000000" pitchFamily="2" charset="0"/>
              </a:rPr>
              <a:t>, </a:t>
            </a:r>
            <a:r>
              <a:rPr lang="en-US" sz="1800" b="1" i="1" dirty="0" err="1">
                <a:solidFill>
                  <a:schemeClr val="bg1"/>
                </a:solidFill>
                <a:latin typeface="Roboto Thin" panose="02000000000000000000" pitchFamily="2" charset="0"/>
                <a:ea typeface="Roboto Thin" panose="02000000000000000000" pitchFamily="2" charset="0"/>
              </a:rPr>
              <a:t>nishad</a:t>
            </a:r>
            <a:r>
              <a:rPr lang="en-US" sz="1800" b="1" dirty="0">
                <a:solidFill>
                  <a:schemeClr val="bg1"/>
                </a:solidFill>
                <a:latin typeface="Roboto Thin" panose="02000000000000000000" pitchFamily="2" charset="0"/>
                <a:ea typeface="Roboto Thin" panose="02000000000000000000" pitchFamily="2" charset="0"/>
              </a:rPr>
              <a:t>}</a:t>
            </a:r>
          </a:p>
          <a:p>
            <a:pPr marL="0" indent="0">
              <a:buNone/>
            </a:pPr>
            <a:r>
              <a:rPr lang="en-US" sz="1800" b="1" dirty="0">
                <a:solidFill>
                  <a:schemeClr val="bg1"/>
                </a:solidFill>
                <a:latin typeface="Roboto Thin" panose="02000000000000000000" pitchFamily="2" charset="0"/>
                <a:ea typeface="Roboto Thin" panose="02000000000000000000" pitchFamily="2" charset="0"/>
              </a:rPr>
              <a:t>   </a:t>
            </a:r>
          </a:p>
          <a:p>
            <a:pPr marL="0" indent="0">
              <a:buNone/>
            </a:pPr>
            <a:r>
              <a:rPr lang="en-US" sz="1800" b="1" dirty="0">
                <a:solidFill>
                  <a:schemeClr val="bg1"/>
                </a:solidFill>
                <a:latin typeface="Roboto Thin" panose="02000000000000000000" pitchFamily="2" charset="0"/>
                <a:ea typeface="Roboto Thin" panose="02000000000000000000" pitchFamily="2" charset="0"/>
              </a:rPr>
              <a:t>Scale 4 = {</a:t>
            </a:r>
            <a:r>
              <a:rPr lang="en-US" sz="1800" b="1" i="1" dirty="0">
                <a:solidFill>
                  <a:schemeClr val="bg1"/>
                </a:solidFill>
                <a:latin typeface="Roboto Thin" panose="02000000000000000000" pitchFamily="2" charset="0"/>
                <a:ea typeface="Roboto Thin" panose="02000000000000000000" pitchFamily="2" charset="0"/>
              </a:rPr>
              <a:t>do, re, mi, fa, so, la, </a:t>
            </a:r>
            <a:r>
              <a:rPr lang="en-US" sz="1800" b="1" i="1" dirty="0" err="1">
                <a:solidFill>
                  <a:schemeClr val="bg1"/>
                </a:solidFill>
                <a:latin typeface="Roboto Thin" panose="02000000000000000000" pitchFamily="2" charset="0"/>
                <a:ea typeface="Roboto Thin" panose="02000000000000000000" pitchFamily="2" charset="0"/>
              </a:rPr>
              <a:t>ti</a:t>
            </a:r>
            <a:r>
              <a:rPr lang="en-US" sz="1800" b="1" dirty="0">
                <a:solidFill>
                  <a:schemeClr val="bg1"/>
                </a:solidFill>
                <a:latin typeface="Roboto Thin" panose="02000000000000000000" pitchFamily="2" charset="0"/>
                <a:ea typeface="Roboto Thin" panose="02000000000000000000" pitchFamily="2" charset="0"/>
              </a:rPr>
              <a:t>}</a:t>
            </a:r>
          </a:p>
          <a:p>
            <a:pPr marL="0" indent="0">
              <a:buNone/>
            </a:pPr>
            <a:endParaRPr lang="en-US" sz="1800" b="1" dirty="0">
              <a:solidFill>
                <a:schemeClr val="bg1"/>
              </a:solidFill>
              <a:latin typeface="Roboto Thin" panose="02000000000000000000" pitchFamily="2" charset="0"/>
              <a:ea typeface="Roboto Thin" panose="02000000000000000000" pitchFamily="2" charset="0"/>
            </a:endParaRPr>
          </a:p>
          <a:p>
            <a:pPr marL="0" indent="0">
              <a:buNone/>
            </a:pPr>
            <a:r>
              <a:rPr lang="en-US" sz="1800" b="1" dirty="0">
                <a:solidFill>
                  <a:schemeClr val="bg1"/>
                </a:solidFill>
                <a:latin typeface="Roboto Thin" panose="02000000000000000000" pitchFamily="2" charset="0"/>
                <a:ea typeface="Roboto Thin" panose="02000000000000000000" pitchFamily="2" charset="0"/>
              </a:rPr>
              <a:t>Scale 5 = {0V, +0.167V, +0.333V, +0.417V, +0.5833V, +0.75V, +0.833V}</a:t>
            </a:r>
          </a:p>
        </p:txBody>
      </p:sp>
    </p:spTree>
    <p:extLst>
      <p:ext uri="{BB962C8B-B14F-4D97-AF65-F5344CB8AC3E}">
        <p14:creationId xmlns:p14="http://schemas.microsoft.com/office/powerpoint/2010/main" val="224631670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Quantizers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A </a:t>
            </a:r>
            <a:r>
              <a:rPr lang="en-US" sz="1800" i="1" dirty="0">
                <a:latin typeface="Roboto Thin" panose="02000000000000000000" pitchFamily="2" charset="0"/>
                <a:ea typeface="Roboto Thin" panose="02000000000000000000" pitchFamily="2" charset="0"/>
              </a:rPr>
              <a:t>quantizer </a:t>
            </a:r>
            <a:r>
              <a:rPr lang="en-US" sz="1800" dirty="0">
                <a:latin typeface="Roboto Thin" panose="02000000000000000000" pitchFamily="2" charset="0"/>
                <a:ea typeface="Roboto Thin" panose="02000000000000000000" pitchFamily="2" charset="0"/>
              </a:rPr>
              <a:t>allows the user to specify a scale (aka a collection of allowed intervals) and transform an input voltage into the closest voltage which corresponds to a V/Oct interval from the specified scale.</a:t>
            </a:r>
          </a:p>
          <a:p>
            <a:pPr marL="0" indent="0">
              <a:buNone/>
            </a:pPr>
            <a:r>
              <a:rPr lang="en-US" sz="1800" dirty="0">
                <a:latin typeface="Roboto Thin" panose="02000000000000000000" pitchFamily="2" charset="0"/>
                <a:ea typeface="Roboto Thin" panose="02000000000000000000" pitchFamily="2" charset="0"/>
              </a:rPr>
              <a:t>It internally creates a table of voltages corresponding to the V/Oct levels for the scale. </a:t>
            </a:r>
          </a:p>
          <a:p>
            <a:pPr marL="0" indent="0">
              <a:buNone/>
            </a:pPr>
            <a:r>
              <a:rPr lang="en-US" sz="1800" dirty="0">
                <a:latin typeface="Roboto Thin" panose="02000000000000000000" pitchFamily="2" charset="0"/>
                <a:ea typeface="Roboto Thin" panose="02000000000000000000" pitchFamily="2" charset="0"/>
              </a:rPr>
              <a:t>It compares an input signal to the table and outputs the closest voltage in the table.</a:t>
            </a:r>
          </a:p>
          <a:p>
            <a:pPr marL="0" indent="0">
              <a:buNone/>
            </a:pPr>
            <a:r>
              <a:rPr lang="en-US" sz="1800" dirty="0">
                <a:latin typeface="Roboto Thin" panose="02000000000000000000" pitchFamily="2" charset="0"/>
                <a:ea typeface="Roboto Thin" panose="02000000000000000000" pitchFamily="2" charset="0"/>
              </a:rPr>
              <a:t>All the octaves of each interval are also included in the table of allowed voltages.</a:t>
            </a:r>
          </a:p>
        </p:txBody>
      </p:sp>
      <p:pic>
        <p:nvPicPr>
          <p:cNvPr id="4" name="Picture 3" descr="A close up of a speaker&#10;&#10;Description automatically generated">
            <a:extLst>
              <a:ext uri="{FF2B5EF4-FFF2-40B4-BE49-F238E27FC236}">
                <a16:creationId xmlns:a16="http://schemas.microsoft.com/office/drawing/2014/main" id="{FFDF2B9E-06FE-4955-95E6-02A91FD2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895" y="2563970"/>
            <a:ext cx="933450" cy="3933825"/>
          </a:xfrm>
          <a:prstGeom prst="rect">
            <a:avLst/>
          </a:prstGeom>
        </p:spPr>
      </p:pic>
      <p:graphicFrame>
        <p:nvGraphicFramePr>
          <p:cNvPr id="7" name="Table 7">
            <a:extLst>
              <a:ext uri="{FF2B5EF4-FFF2-40B4-BE49-F238E27FC236}">
                <a16:creationId xmlns:a16="http://schemas.microsoft.com/office/drawing/2014/main" id="{B6BE000E-F8F5-4DAC-84FC-0E1CCBDEB048}"/>
              </a:ext>
            </a:extLst>
          </p:cNvPr>
          <p:cNvGraphicFramePr>
            <a:graphicFrameLocks noGrp="1"/>
          </p:cNvGraphicFramePr>
          <p:nvPr>
            <p:extLst>
              <p:ext uri="{D42A27DB-BD31-4B8C-83A1-F6EECF244321}">
                <p14:modId xmlns:p14="http://schemas.microsoft.com/office/powerpoint/2010/main" val="805650422"/>
              </p:ext>
            </p:extLst>
          </p:nvPr>
        </p:nvGraphicFramePr>
        <p:xfrm>
          <a:off x="5182895" y="360205"/>
          <a:ext cx="6462218" cy="1854200"/>
        </p:xfrm>
        <a:graphic>
          <a:graphicData uri="http://schemas.openxmlformats.org/drawingml/2006/table">
            <a:tbl>
              <a:tblPr firstRow="1" bandRow="1">
                <a:tableStyleId>{073A0DAA-6AF3-43AB-8588-CEC1D06C72B9}</a:tableStyleId>
              </a:tblPr>
              <a:tblGrid>
                <a:gridCol w="923174">
                  <a:extLst>
                    <a:ext uri="{9D8B030D-6E8A-4147-A177-3AD203B41FA5}">
                      <a16:colId xmlns:a16="http://schemas.microsoft.com/office/drawing/2014/main" val="3497815204"/>
                    </a:ext>
                  </a:extLst>
                </a:gridCol>
                <a:gridCol w="923174">
                  <a:extLst>
                    <a:ext uri="{9D8B030D-6E8A-4147-A177-3AD203B41FA5}">
                      <a16:colId xmlns:a16="http://schemas.microsoft.com/office/drawing/2014/main" val="1784737838"/>
                    </a:ext>
                  </a:extLst>
                </a:gridCol>
                <a:gridCol w="923174">
                  <a:extLst>
                    <a:ext uri="{9D8B030D-6E8A-4147-A177-3AD203B41FA5}">
                      <a16:colId xmlns:a16="http://schemas.microsoft.com/office/drawing/2014/main" val="1890339677"/>
                    </a:ext>
                  </a:extLst>
                </a:gridCol>
                <a:gridCol w="923174">
                  <a:extLst>
                    <a:ext uri="{9D8B030D-6E8A-4147-A177-3AD203B41FA5}">
                      <a16:colId xmlns:a16="http://schemas.microsoft.com/office/drawing/2014/main" val="165510254"/>
                    </a:ext>
                  </a:extLst>
                </a:gridCol>
                <a:gridCol w="923174">
                  <a:extLst>
                    <a:ext uri="{9D8B030D-6E8A-4147-A177-3AD203B41FA5}">
                      <a16:colId xmlns:a16="http://schemas.microsoft.com/office/drawing/2014/main" val="3549221793"/>
                    </a:ext>
                  </a:extLst>
                </a:gridCol>
                <a:gridCol w="923174">
                  <a:extLst>
                    <a:ext uri="{9D8B030D-6E8A-4147-A177-3AD203B41FA5}">
                      <a16:colId xmlns:a16="http://schemas.microsoft.com/office/drawing/2014/main" val="1781186123"/>
                    </a:ext>
                  </a:extLst>
                </a:gridCol>
                <a:gridCol w="923174">
                  <a:extLst>
                    <a:ext uri="{9D8B030D-6E8A-4147-A177-3AD203B41FA5}">
                      <a16:colId xmlns:a16="http://schemas.microsoft.com/office/drawing/2014/main" val="1693948189"/>
                    </a:ext>
                  </a:extLst>
                </a:gridCol>
              </a:tblGrid>
              <a:tr h="370840">
                <a:tc>
                  <a:txBody>
                    <a:bodyPr/>
                    <a:lstStyle/>
                    <a:p>
                      <a:r>
                        <a:rPr lang="en-US" sz="1600" dirty="0">
                          <a:latin typeface="Roboto Thin" panose="02000000000000000000" pitchFamily="2" charset="0"/>
                          <a:ea typeface="Roboto Thin" panose="02000000000000000000" pitchFamily="2" charset="0"/>
                        </a:rPr>
                        <a:t>Root</a:t>
                      </a:r>
                    </a:p>
                  </a:txBody>
                  <a:tcPr/>
                </a:tc>
                <a:tc>
                  <a:txBody>
                    <a:bodyPr/>
                    <a:lstStyle/>
                    <a:p>
                      <a:r>
                        <a:rPr lang="en-US" sz="1600" dirty="0">
                          <a:latin typeface="Roboto Thin" panose="02000000000000000000" pitchFamily="2" charset="0"/>
                          <a:ea typeface="Roboto Thin" panose="02000000000000000000" pitchFamily="2" charset="0"/>
                        </a:rPr>
                        <a:t>Maj. 2</a:t>
                      </a:r>
                      <a:r>
                        <a:rPr lang="en-US" sz="1600" baseline="30000" dirty="0">
                          <a:latin typeface="Roboto Thin" panose="02000000000000000000" pitchFamily="2" charset="0"/>
                          <a:ea typeface="Roboto Thin" panose="02000000000000000000" pitchFamily="2" charset="0"/>
                        </a:rPr>
                        <a:t>nd</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Maj. 3</a:t>
                      </a:r>
                      <a:r>
                        <a:rPr lang="en-US" sz="1600" baseline="30000" dirty="0">
                          <a:latin typeface="Roboto Thin" panose="02000000000000000000" pitchFamily="2" charset="0"/>
                          <a:ea typeface="Roboto Thin" panose="02000000000000000000" pitchFamily="2" charset="0"/>
                        </a:rPr>
                        <a:t>rd</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4</a:t>
                      </a:r>
                      <a:r>
                        <a:rPr lang="en-US" sz="1600" baseline="30000" dirty="0">
                          <a:latin typeface="Roboto Thin" panose="02000000000000000000" pitchFamily="2" charset="0"/>
                          <a:ea typeface="Roboto Thin" panose="02000000000000000000" pitchFamily="2" charset="0"/>
                        </a:rPr>
                        <a:t>th</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5</a:t>
                      </a:r>
                      <a:r>
                        <a:rPr lang="en-US" sz="1600" baseline="30000" dirty="0">
                          <a:latin typeface="Roboto Thin" panose="02000000000000000000" pitchFamily="2" charset="0"/>
                          <a:ea typeface="Roboto Thin" panose="02000000000000000000" pitchFamily="2" charset="0"/>
                        </a:rPr>
                        <a:t>th</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Maj. 6</a:t>
                      </a:r>
                      <a:r>
                        <a:rPr lang="en-US" sz="1600" baseline="30000" dirty="0">
                          <a:latin typeface="Roboto Thin" panose="02000000000000000000" pitchFamily="2" charset="0"/>
                          <a:ea typeface="Roboto Thin" panose="02000000000000000000" pitchFamily="2" charset="0"/>
                        </a:rPr>
                        <a:t>th</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Maj. 7</a:t>
                      </a:r>
                      <a:r>
                        <a:rPr lang="en-US" sz="1600" baseline="30000" dirty="0">
                          <a:latin typeface="Roboto Thin" panose="02000000000000000000" pitchFamily="2" charset="0"/>
                          <a:ea typeface="Roboto Thin" panose="02000000000000000000" pitchFamily="2" charset="0"/>
                        </a:rPr>
                        <a:t>th</a:t>
                      </a:r>
                      <a:endParaRPr lang="en-US" sz="1600" dirty="0">
                        <a:latin typeface="Roboto Thin" panose="02000000000000000000" pitchFamily="2" charset="0"/>
                        <a:ea typeface="Roboto Thin" panose="02000000000000000000" pitchFamily="2" charset="0"/>
                      </a:endParaRPr>
                    </a:p>
                  </a:txBody>
                  <a:tcPr/>
                </a:tc>
                <a:extLst>
                  <a:ext uri="{0D108BD9-81ED-4DB2-BD59-A6C34878D82A}">
                    <a16:rowId xmlns:a16="http://schemas.microsoft.com/office/drawing/2014/main" val="3370762340"/>
                  </a:ext>
                </a:extLst>
              </a:tr>
              <a:tr h="370840">
                <a:tc>
                  <a:txBody>
                    <a:bodyPr/>
                    <a:lstStyle/>
                    <a:p>
                      <a:r>
                        <a:rPr lang="en-US" sz="1600" dirty="0">
                          <a:latin typeface="Roboto Thin" panose="02000000000000000000" pitchFamily="2" charset="0"/>
                          <a:ea typeface="Roboto Thin" panose="02000000000000000000" pitchFamily="2" charset="0"/>
                        </a:rPr>
                        <a:t>0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2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4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5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7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9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11 </a:t>
                      </a:r>
                      <a:r>
                        <a:rPr lang="en-US" sz="1600" dirty="0" err="1">
                          <a:latin typeface="Roboto Thin" panose="02000000000000000000" pitchFamily="2" charset="0"/>
                          <a:ea typeface="Roboto Thin" panose="02000000000000000000" pitchFamily="2" charset="0"/>
                        </a:rPr>
                        <a:t>st</a:t>
                      </a:r>
                      <a:endParaRPr lang="en-US" sz="1600" dirty="0">
                        <a:latin typeface="Roboto Thin" panose="02000000000000000000" pitchFamily="2" charset="0"/>
                        <a:ea typeface="Roboto Thin" panose="02000000000000000000" pitchFamily="2" charset="0"/>
                      </a:endParaRPr>
                    </a:p>
                  </a:txBody>
                  <a:tcPr/>
                </a:tc>
                <a:extLst>
                  <a:ext uri="{0D108BD9-81ED-4DB2-BD59-A6C34878D82A}">
                    <a16:rowId xmlns:a16="http://schemas.microsoft.com/office/drawing/2014/main" val="1752036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0/12</a:t>
                      </a:r>
                      <a:endParaRPr lang="en-US" sz="1600" dirty="0">
                        <a:latin typeface="Roboto Thin" panose="02000000000000000000" pitchFamily="2" charset="0"/>
                        <a:ea typeface="Roboto Thin" panose="02000000000000000000" pitchFamily="2" charset="0"/>
                      </a:endParaRPr>
                    </a:p>
                  </a:txBody>
                  <a:tcPr/>
                </a:tc>
                <a:tc>
                  <a:txBody>
                    <a:bodyPr/>
                    <a:lstStyle/>
                    <a:p>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2/12</a:t>
                      </a:r>
                      <a:endParaRPr lang="en-US" sz="1600" dirty="0">
                        <a:latin typeface="Roboto Thin" panose="02000000000000000000" pitchFamily="2" charset="0"/>
                        <a:ea typeface="Roboto Thin"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4/12</a:t>
                      </a:r>
                      <a:endParaRPr lang="en-US" sz="1600" dirty="0">
                        <a:latin typeface="Roboto Thin" panose="02000000000000000000" pitchFamily="2" charset="0"/>
                        <a:ea typeface="Roboto Thin"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5/12</a:t>
                      </a:r>
                      <a:endParaRPr lang="en-US" sz="1600" dirty="0">
                        <a:latin typeface="Roboto Thin" panose="02000000000000000000" pitchFamily="2" charset="0"/>
                        <a:ea typeface="Roboto Thin"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7/12</a:t>
                      </a:r>
                      <a:endParaRPr lang="en-US" sz="1600" dirty="0">
                        <a:latin typeface="Roboto Thin" panose="02000000000000000000" pitchFamily="2" charset="0"/>
                        <a:ea typeface="Roboto Thin"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9/12</a:t>
                      </a:r>
                      <a:endParaRPr lang="en-US" sz="1600" dirty="0">
                        <a:latin typeface="Roboto Thin" panose="02000000000000000000" pitchFamily="2" charset="0"/>
                        <a:ea typeface="Roboto Thin"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Roboto Thin" panose="02000000000000000000" pitchFamily="2" charset="0"/>
                          <a:ea typeface="Roboto Thin" panose="02000000000000000000" pitchFamily="2" charset="0"/>
                        </a:rPr>
                        <a:t>1:2</a:t>
                      </a:r>
                      <a:r>
                        <a:rPr lang="en-US" sz="1600" baseline="30000" dirty="0">
                          <a:latin typeface="Roboto Thin" panose="02000000000000000000" pitchFamily="2" charset="0"/>
                          <a:ea typeface="Roboto Thin" panose="02000000000000000000" pitchFamily="2" charset="0"/>
                        </a:rPr>
                        <a:t>11/12</a:t>
                      </a:r>
                      <a:endParaRPr lang="en-US" sz="1600" dirty="0">
                        <a:latin typeface="Roboto Thin" panose="02000000000000000000" pitchFamily="2" charset="0"/>
                        <a:ea typeface="Roboto Thin" panose="02000000000000000000" pitchFamily="2" charset="0"/>
                      </a:endParaRPr>
                    </a:p>
                  </a:txBody>
                  <a:tcPr/>
                </a:tc>
                <a:extLst>
                  <a:ext uri="{0D108BD9-81ED-4DB2-BD59-A6C34878D82A}">
                    <a16:rowId xmlns:a16="http://schemas.microsoft.com/office/drawing/2014/main" val="152495194"/>
                  </a:ext>
                </a:extLst>
              </a:tr>
              <a:tr h="370840">
                <a:tc>
                  <a:txBody>
                    <a:bodyPr/>
                    <a:lstStyle/>
                    <a:p>
                      <a:r>
                        <a:rPr lang="en-US" sz="1600" dirty="0">
                          <a:latin typeface="Roboto Thin" panose="02000000000000000000" pitchFamily="2" charset="0"/>
                          <a:ea typeface="Roboto Thin" panose="02000000000000000000" pitchFamily="2" charset="0"/>
                        </a:rPr>
                        <a:t>0/12 V</a:t>
                      </a:r>
                    </a:p>
                  </a:txBody>
                  <a:tcPr/>
                </a:tc>
                <a:tc>
                  <a:txBody>
                    <a:bodyPr/>
                    <a:lstStyle/>
                    <a:p>
                      <a:r>
                        <a:rPr lang="en-US" sz="1600" dirty="0">
                          <a:latin typeface="Roboto Thin" panose="02000000000000000000" pitchFamily="2" charset="0"/>
                          <a:ea typeface="Roboto Thin" panose="02000000000000000000" pitchFamily="2" charset="0"/>
                        </a:rPr>
                        <a:t>2/12 V</a:t>
                      </a:r>
                    </a:p>
                  </a:txBody>
                  <a:tcPr/>
                </a:tc>
                <a:tc>
                  <a:txBody>
                    <a:bodyPr/>
                    <a:lstStyle/>
                    <a:p>
                      <a:r>
                        <a:rPr lang="en-US" sz="1600" dirty="0">
                          <a:latin typeface="Roboto Thin" panose="02000000000000000000" pitchFamily="2" charset="0"/>
                          <a:ea typeface="Roboto Thin" panose="02000000000000000000" pitchFamily="2" charset="0"/>
                        </a:rPr>
                        <a:t>4/12 V</a:t>
                      </a:r>
                    </a:p>
                  </a:txBody>
                  <a:tcPr/>
                </a:tc>
                <a:tc>
                  <a:txBody>
                    <a:bodyPr/>
                    <a:lstStyle/>
                    <a:p>
                      <a:r>
                        <a:rPr lang="en-US" sz="1600" dirty="0">
                          <a:latin typeface="Roboto Thin" panose="02000000000000000000" pitchFamily="2" charset="0"/>
                          <a:ea typeface="Roboto Thin" panose="02000000000000000000" pitchFamily="2" charset="0"/>
                        </a:rPr>
                        <a:t>5/12 V</a:t>
                      </a:r>
                    </a:p>
                  </a:txBody>
                  <a:tcPr/>
                </a:tc>
                <a:tc>
                  <a:txBody>
                    <a:bodyPr/>
                    <a:lstStyle/>
                    <a:p>
                      <a:r>
                        <a:rPr lang="en-US" sz="1600" dirty="0">
                          <a:latin typeface="Roboto Thin" panose="02000000000000000000" pitchFamily="2" charset="0"/>
                          <a:ea typeface="Roboto Thin" panose="02000000000000000000" pitchFamily="2" charset="0"/>
                        </a:rPr>
                        <a:t>7/12 V</a:t>
                      </a:r>
                    </a:p>
                  </a:txBody>
                  <a:tcPr/>
                </a:tc>
                <a:tc>
                  <a:txBody>
                    <a:bodyPr/>
                    <a:lstStyle/>
                    <a:p>
                      <a:r>
                        <a:rPr lang="en-US" sz="1600" dirty="0">
                          <a:latin typeface="Roboto Thin" panose="02000000000000000000" pitchFamily="2" charset="0"/>
                          <a:ea typeface="Roboto Thin" panose="02000000000000000000" pitchFamily="2" charset="0"/>
                        </a:rPr>
                        <a:t>9/12 V</a:t>
                      </a:r>
                    </a:p>
                  </a:txBody>
                  <a:tcPr/>
                </a:tc>
                <a:tc>
                  <a:txBody>
                    <a:bodyPr/>
                    <a:lstStyle/>
                    <a:p>
                      <a:r>
                        <a:rPr lang="en-US" sz="1600" dirty="0">
                          <a:latin typeface="Roboto Thin" panose="02000000000000000000" pitchFamily="2" charset="0"/>
                          <a:ea typeface="Roboto Thin" panose="02000000000000000000" pitchFamily="2" charset="0"/>
                        </a:rPr>
                        <a:t>11/12 V</a:t>
                      </a:r>
                    </a:p>
                  </a:txBody>
                  <a:tcPr/>
                </a:tc>
                <a:extLst>
                  <a:ext uri="{0D108BD9-81ED-4DB2-BD59-A6C34878D82A}">
                    <a16:rowId xmlns:a16="http://schemas.microsoft.com/office/drawing/2014/main" val="3485763744"/>
                  </a:ext>
                </a:extLst>
              </a:tr>
              <a:tr h="370840">
                <a:tc>
                  <a:txBody>
                    <a:bodyPr/>
                    <a:lstStyle/>
                    <a:p>
                      <a:r>
                        <a:rPr lang="en-US" sz="1600" dirty="0">
                          <a:latin typeface="Roboto Thin" panose="02000000000000000000" pitchFamily="2" charset="0"/>
                          <a:ea typeface="Roboto Thin" panose="02000000000000000000" pitchFamily="2" charset="0"/>
                        </a:rPr>
                        <a:t>0V</a:t>
                      </a:r>
                    </a:p>
                  </a:txBody>
                  <a:tcPr/>
                </a:tc>
                <a:tc>
                  <a:txBody>
                    <a:bodyPr/>
                    <a:lstStyle/>
                    <a:p>
                      <a:r>
                        <a:rPr lang="en-US" sz="1600" dirty="0">
                          <a:latin typeface="Roboto Thin" panose="02000000000000000000" pitchFamily="2" charset="0"/>
                          <a:ea typeface="Roboto Thin" panose="02000000000000000000" pitchFamily="2" charset="0"/>
                        </a:rPr>
                        <a:t>0.167V</a:t>
                      </a:r>
                    </a:p>
                  </a:txBody>
                  <a:tcPr/>
                </a:tc>
                <a:tc>
                  <a:txBody>
                    <a:bodyPr/>
                    <a:lstStyle/>
                    <a:p>
                      <a:r>
                        <a:rPr lang="en-US" sz="1600" dirty="0">
                          <a:latin typeface="Roboto Thin" panose="02000000000000000000" pitchFamily="2" charset="0"/>
                          <a:ea typeface="Roboto Thin" panose="02000000000000000000" pitchFamily="2" charset="0"/>
                        </a:rPr>
                        <a:t>0.333V</a:t>
                      </a:r>
                    </a:p>
                  </a:txBody>
                  <a:tcPr/>
                </a:tc>
                <a:tc>
                  <a:txBody>
                    <a:bodyPr/>
                    <a:lstStyle/>
                    <a:p>
                      <a:r>
                        <a:rPr lang="en-US" sz="1600" dirty="0">
                          <a:latin typeface="Roboto Thin" panose="02000000000000000000" pitchFamily="2" charset="0"/>
                          <a:ea typeface="Roboto Thin" panose="02000000000000000000" pitchFamily="2" charset="0"/>
                        </a:rPr>
                        <a:t>0.417V</a:t>
                      </a:r>
                    </a:p>
                  </a:txBody>
                  <a:tcPr/>
                </a:tc>
                <a:tc>
                  <a:txBody>
                    <a:bodyPr/>
                    <a:lstStyle/>
                    <a:p>
                      <a:r>
                        <a:rPr lang="en-US" sz="1600" dirty="0">
                          <a:latin typeface="Roboto Thin" panose="02000000000000000000" pitchFamily="2" charset="0"/>
                          <a:ea typeface="Roboto Thin" panose="02000000000000000000" pitchFamily="2" charset="0"/>
                        </a:rPr>
                        <a:t>0.583V</a:t>
                      </a:r>
                    </a:p>
                  </a:txBody>
                  <a:tcPr/>
                </a:tc>
                <a:tc>
                  <a:txBody>
                    <a:bodyPr/>
                    <a:lstStyle/>
                    <a:p>
                      <a:r>
                        <a:rPr lang="en-US" sz="1600" dirty="0">
                          <a:latin typeface="Roboto Thin" panose="02000000000000000000" pitchFamily="2" charset="0"/>
                          <a:ea typeface="Roboto Thin" panose="02000000000000000000" pitchFamily="2" charset="0"/>
                        </a:rPr>
                        <a:t>0.750V</a:t>
                      </a:r>
                    </a:p>
                  </a:txBody>
                  <a:tcPr/>
                </a:tc>
                <a:tc>
                  <a:txBody>
                    <a:bodyPr/>
                    <a:lstStyle/>
                    <a:p>
                      <a:r>
                        <a:rPr lang="en-US" sz="1600" dirty="0">
                          <a:latin typeface="Roboto Thin" panose="02000000000000000000" pitchFamily="2" charset="0"/>
                          <a:ea typeface="Roboto Thin" panose="02000000000000000000" pitchFamily="2" charset="0"/>
                        </a:rPr>
                        <a:t>0.917V</a:t>
                      </a:r>
                    </a:p>
                  </a:txBody>
                  <a:tcPr/>
                </a:tc>
                <a:extLst>
                  <a:ext uri="{0D108BD9-81ED-4DB2-BD59-A6C34878D82A}">
                    <a16:rowId xmlns:a16="http://schemas.microsoft.com/office/drawing/2014/main" val="2074236135"/>
                  </a:ext>
                </a:extLst>
              </a:tr>
            </a:tbl>
          </a:graphicData>
        </a:graphic>
      </p:graphicFrame>
      <p:graphicFrame>
        <p:nvGraphicFramePr>
          <p:cNvPr id="9" name="Table 11">
            <a:extLst>
              <a:ext uri="{FF2B5EF4-FFF2-40B4-BE49-F238E27FC236}">
                <a16:creationId xmlns:a16="http://schemas.microsoft.com/office/drawing/2014/main" id="{2899CD29-1228-4573-80BE-70B43704D0F2}"/>
              </a:ext>
            </a:extLst>
          </p:cNvPr>
          <p:cNvGraphicFramePr>
            <a:graphicFrameLocks noGrp="1"/>
          </p:cNvGraphicFramePr>
          <p:nvPr>
            <p:extLst>
              <p:ext uri="{D42A27DB-BD31-4B8C-83A1-F6EECF244321}">
                <p14:modId xmlns:p14="http://schemas.microsoft.com/office/powerpoint/2010/main" val="3014783129"/>
              </p:ext>
            </p:extLst>
          </p:nvPr>
        </p:nvGraphicFramePr>
        <p:xfrm>
          <a:off x="6663232" y="2562726"/>
          <a:ext cx="4981881" cy="1854200"/>
        </p:xfrm>
        <a:graphic>
          <a:graphicData uri="http://schemas.openxmlformats.org/drawingml/2006/table">
            <a:tbl>
              <a:tblPr firstRow="1" bandRow="1">
                <a:tableStyleId>{073A0DAA-6AF3-43AB-8588-CEC1D06C72B9}</a:tableStyleId>
              </a:tblPr>
              <a:tblGrid>
                <a:gridCol w="1660627">
                  <a:extLst>
                    <a:ext uri="{9D8B030D-6E8A-4147-A177-3AD203B41FA5}">
                      <a16:colId xmlns:a16="http://schemas.microsoft.com/office/drawing/2014/main" val="855863113"/>
                    </a:ext>
                  </a:extLst>
                </a:gridCol>
                <a:gridCol w="1660627">
                  <a:extLst>
                    <a:ext uri="{9D8B030D-6E8A-4147-A177-3AD203B41FA5}">
                      <a16:colId xmlns:a16="http://schemas.microsoft.com/office/drawing/2014/main" val="566495616"/>
                    </a:ext>
                  </a:extLst>
                </a:gridCol>
                <a:gridCol w="1660627">
                  <a:extLst>
                    <a:ext uri="{9D8B030D-6E8A-4147-A177-3AD203B41FA5}">
                      <a16:colId xmlns:a16="http://schemas.microsoft.com/office/drawing/2014/main" val="1917338829"/>
                    </a:ext>
                  </a:extLst>
                </a:gridCol>
              </a:tblGrid>
              <a:tr h="370840">
                <a:tc>
                  <a:txBody>
                    <a:bodyPr/>
                    <a:lstStyle/>
                    <a:p>
                      <a:r>
                        <a:rPr lang="en-US" sz="1600" dirty="0">
                          <a:latin typeface="Roboto Thin" panose="02000000000000000000" pitchFamily="2" charset="0"/>
                          <a:ea typeface="Roboto Thin" panose="02000000000000000000" pitchFamily="2" charset="0"/>
                        </a:rPr>
                        <a:t>Input</a:t>
                      </a:r>
                    </a:p>
                  </a:txBody>
                  <a:tcPr/>
                </a:tc>
                <a:tc>
                  <a:txBody>
                    <a:bodyPr/>
                    <a:lstStyle/>
                    <a:p>
                      <a:r>
                        <a:rPr lang="en-US" sz="1600" dirty="0">
                          <a:latin typeface="Roboto Thin" panose="02000000000000000000" pitchFamily="2" charset="0"/>
                          <a:ea typeface="Roboto Thin" panose="02000000000000000000" pitchFamily="2" charset="0"/>
                        </a:rPr>
                        <a:t>Output</a:t>
                      </a:r>
                    </a:p>
                  </a:txBody>
                  <a:tcPr/>
                </a:tc>
                <a:tc>
                  <a:txBody>
                    <a:bodyPr/>
                    <a:lstStyle/>
                    <a:p>
                      <a:r>
                        <a:rPr lang="en-US" sz="1600" dirty="0">
                          <a:latin typeface="Roboto Thin" panose="02000000000000000000" pitchFamily="2" charset="0"/>
                          <a:ea typeface="Roboto Thin" panose="02000000000000000000" pitchFamily="2" charset="0"/>
                        </a:rPr>
                        <a:t>Interval</a:t>
                      </a:r>
                    </a:p>
                  </a:txBody>
                  <a:tcPr/>
                </a:tc>
                <a:extLst>
                  <a:ext uri="{0D108BD9-81ED-4DB2-BD59-A6C34878D82A}">
                    <a16:rowId xmlns:a16="http://schemas.microsoft.com/office/drawing/2014/main" val="3333831747"/>
                  </a:ext>
                </a:extLst>
              </a:tr>
              <a:tr h="370840">
                <a:tc>
                  <a:txBody>
                    <a:bodyPr/>
                    <a:lstStyle/>
                    <a:p>
                      <a:r>
                        <a:rPr lang="en-US" sz="1600" dirty="0">
                          <a:latin typeface="Roboto Thin" panose="02000000000000000000" pitchFamily="2" charset="0"/>
                          <a:ea typeface="Roboto Thin" panose="02000000000000000000" pitchFamily="2" charset="0"/>
                        </a:rPr>
                        <a:t>0.3V</a:t>
                      </a:r>
                    </a:p>
                  </a:txBody>
                  <a:tcPr/>
                </a:tc>
                <a:tc>
                  <a:txBody>
                    <a:bodyPr/>
                    <a:lstStyle/>
                    <a:p>
                      <a:r>
                        <a:rPr lang="en-US" sz="1600" dirty="0">
                          <a:latin typeface="Roboto Thin" panose="02000000000000000000" pitchFamily="2" charset="0"/>
                          <a:ea typeface="Roboto Thin" panose="02000000000000000000" pitchFamily="2" charset="0"/>
                        </a:rPr>
                        <a:t>0.333V</a:t>
                      </a:r>
                    </a:p>
                  </a:txBody>
                  <a:tcPr/>
                </a:tc>
                <a:tc>
                  <a:txBody>
                    <a:bodyPr/>
                    <a:lstStyle/>
                    <a:p>
                      <a:r>
                        <a:rPr lang="en-US" sz="1600" dirty="0">
                          <a:latin typeface="Roboto Thin" panose="02000000000000000000" pitchFamily="2" charset="0"/>
                          <a:ea typeface="Roboto Thin" panose="02000000000000000000" pitchFamily="2" charset="0"/>
                        </a:rPr>
                        <a:t>Maj. 3</a:t>
                      </a:r>
                      <a:r>
                        <a:rPr lang="en-US" sz="1600" baseline="30000" dirty="0">
                          <a:latin typeface="Roboto Thin" panose="02000000000000000000" pitchFamily="2" charset="0"/>
                          <a:ea typeface="Roboto Thin" panose="02000000000000000000" pitchFamily="2" charset="0"/>
                        </a:rPr>
                        <a:t>rd</a:t>
                      </a:r>
                      <a:endParaRPr lang="en-US" sz="1600" dirty="0">
                        <a:latin typeface="Roboto Thin" panose="02000000000000000000" pitchFamily="2" charset="0"/>
                        <a:ea typeface="Roboto Thin" panose="02000000000000000000" pitchFamily="2" charset="0"/>
                      </a:endParaRPr>
                    </a:p>
                  </a:txBody>
                  <a:tcPr/>
                </a:tc>
                <a:extLst>
                  <a:ext uri="{0D108BD9-81ED-4DB2-BD59-A6C34878D82A}">
                    <a16:rowId xmlns:a16="http://schemas.microsoft.com/office/drawing/2014/main" val="481097164"/>
                  </a:ext>
                </a:extLst>
              </a:tr>
              <a:tr h="370840">
                <a:tc>
                  <a:txBody>
                    <a:bodyPr/>
                    <a:lstStyle/>
                    <a:p>
                      <a:r>
                        <a:rPr lang="en-US" sz="1600" dirty="0">
                          <a:latin typeface="Roboto Thin" panose="02000000000000000000" pitchFamily="2" charset="0"/>
                          <a:ea typeface="Roboto Thin" panose="02000000000000000000" pitchFamily="2" charset="0"/>
                        </a:rPr>
                        <a:t>0.7V</a:t>
                      </a:r>
                    </a:p>
                  </a:txBody>
                  <a:tcPr/>
                </a:tc>
                <a:tc>
                  <a:txBody>
                    <a:bodyPr/>
                    <a:lstStyle/>
                    <a:p>
                      <a:r>
                        <a:rPr lang="en-US" sz="1600" dirty="0">
                          <a:latin typeface="Roboto Thin" panose="02000000000000000000" pitchFamily="2" charset="0"/>
                          <a:ea typeface="Roboto Thin" panose="02000000000000000000" pitchFamily="2" charset="0"/>
                        </a:rPr>
                        <a:t>0.750V</a:t>
                      </a:r>
                    </a:p>
                  </a:txBody>
                  <a:tcPr/>
                </a:tc>
                <a:tc>
                  <a:txBody>
                    <a:bodyPr/>
                    <a:lstStyle/>
                    <a:p>
                      <a:r>
                        <a:rPr lang="en-US" sz="1600" dirty="0">
                          <a:latin typeface="Roboto Thin" panose="02000000000000000000" pitchFamily="2" charset="0"/>
                          <a:ea typeface="Roboto Thin" panose="02000000000000000000" pitchFamily="2" charset="0"/>
                        </a:rPr>
                        <a:t>Maj. 6th</a:t>
                      </a:r>
                    </a:p>
                  </a:txBody>
                  <a:tcPr/>
                </a:tc>
                <a:extLst>
                  <a:ext uri="{0D108BD9-81ED-4DB2-BD59-A6C34878D82A}">
                    <a16:rowId xmlns:a16="http://schemas.microsoft.com/office/drawing/2014/main" val="3532917788"/>
                  </a:ext>
                </a:extLst>
              </a:tr>
              <a:tr h="370840">
                <a:tc>
                  <a:txBody>
                    <a:bodyPr/>
                    <a:lstStyle/>
                    <a:p>
                      <a:r>
                        <a:rPr lang="en-US" sz="1600" dirty="0">
                          <a:latin typeface="Roboto Thin" panose="02000000000000000000" pitchFamily="2" charset="0"/>
                          <a:ea typeface="Roboto Thin" panose="02000000000000000000" pitchFamily="2" charset="0"/>
                        </a:rPr>
                        <a:t>0.6V</a:t>
                      </a:r>
                    </a:p>
                  </a:txBody>
                  <a:tcPr/>
                </a:tc>
                <a:tc>
                  <a:txBody>
                    <a:bodyPr/>
                    <a:lstStyle/>
                    <a:p>
                      <a:r>
                        <a:rPr lang="en-US" sz="1600" dirty="0">
                          <a:latin typeface="Roboto Thin" panose="02000000000000000000" pitchFamily="2" charset="0"/>
                          <a:ea typeface="Roboto Thin" panose="02000000000000000000" pitchFamily="2" charset="0"/>
                        </a:rPr>
                        <a:t>0.583V</a:t>
                      </a:r>
                    </a:p>
                  </a:txBody>
                  <a:tcPr/>
                </a:tc>
                <a:tc>
                  <a:txBody>
                    <a:bodyPr/>
                    <a:lstStyle/>
                    <a:p>
                      <a:r>
                        <a:rPr lang="en-US" sz="1600" dirty="0">
                          <a:latin typeface="Roboto Thin" panose="02000000000000000000" pitchFamily="2" charset="0"/>
                          <a:ea typeface="Roboto Thin" panose="02000000000000000000" pitchFamily="2" charset="0"/>
                        </a:rPr>
                        <a:t>5</a:t>
                      </a:r>
                      <a:r>
                        <a:rPr lang="en-US" sz="1600" baseline="30000" dirty="0">
                          <a:latin typeface="Roboto Thin" panose="02000000000000000000" pitchFamily="2" charset="0"/>
                          <a:ea typeface="Roboto Thin" panose="02000000000000000000" pitchFamily="2" charset="0"/>
                        </a:rPr>
                        <a:t>th</a:t>
                      </a:r>
                      <a:endParaRPr lang="en-US" sz="1600" dirty="0">
                        <a:latin typeface="Roboto Thin" panose="02000000000000000000" pitchFamily="2" charset="0"/>
                        <a:ea typeface="Roboto Thin" panose="02000000000000000000" pitchFamily="2" charset="0"/>
                      </a:endParaRPr>
                    </a:p>
                  </a:txBody>
                  <a:tcPr/>
                </a:tc>
                <a:extLst>
                  <a:ext uri="{0D108BD9-81ED-4DB2-BD59-A6C34878D82A}">
                    <a16:rowId xmlns:a16="http://schemas.microsoft.com/office/drawing/2014/main" val="2266824581"/>
                  </a:ext>
                </a:extLst>
              </a:tr>
              <a:tr h="370840">
                <a:tc>
                  <a:txBody>
                    <a:bodyPr/>
                    <a:lstStyle/>
                    <a:p>
                      <a:r>
                        <a:rPr lang="en-US" sz="1600" dirty="0">
                          <a:latin typeface="Roboto Thin" panose="02000000000000000000" pitchFamily="2" charset="0"/>
                          <a:ea typeface="Roboto Thin" panose="02000000000000000000" pitchFamily="2" charset="0"/>
                        </a:rPr>
                        <a:t>1.3V</a:t>
                      </a:r>
                    </a:p>
                  </a:txBody>
                  <a:tcPr/>
                </a:tc>
                <a:tc>
                  <a:txBody>
                    <a:bodyPr/>
                    <a:lstStyle/>
                    <a:p>
                      <a:r>
                        <a:rPr lang="en-US" sz="1600" dirty="0">
                          <a:latin typeface="Roboto Thin" panose="02000000000000000000" pitchFamily="2" charset="0"/>
                          <a:ea typeface="Roboto Thin" panose="02000000000000000000" pitchFamily="2" charset="0"/>
                        </a:rPr>
                        <a:t>1.333V</a:t>
                      </a:r>
                    </a:p>
                  </a:txBody>
                  <a:tcPr/>
                </a:tc>
                <a:tc>
                  <a:txBody>
                    <a:bodyPr/>
                    <a:lstStyle/>
                    <a:p>
                      <a:r>
                        <a:rPr lang="en-US" sz="1600" dirty="0">
                          <a:latin typeface="Roboto Thin" panose="02000000000000000000" pitchFamily="2" charset="0"/>
                          <a:ea typeface="Roboto Thin" panose="02000000000000000000" pitchFamily="2" charset="0"/>
                        </a:rPr>
                        <a:t>Maj. 3</a:t>
                      </a:r>
                      <a:r>
                        <a:rPr lang="en-US" sz="1600" baseline="30000" dirty="0">
                          <a:latin typeface="Roboto Thin" panose="02000000000000000000" pitchFamily="2" charset="0"/>
                          <a:ea typeface="Roboto Thin" panose="02000000000000000000" pitchFamily="2" charset="0"/>
                        </a:rPr>
                        <a:t>rd</a:t>
                      </a:r>
                      <a:r>
                        <a:rPr lang="en-US" sz="1600" dirty="0">
                          <a:latin typeface="Roboto Thin" panose="02000000000000000000" pitchFamily="2" charset="0"/>
                          <a:ea typeface="Roboto Thin" panose="02000000000000000000" pitchFamily="2" charset="0"/>
                        </a:rPr>
                        <a:t>+Octave</a:t>
                      </a:r>
                    </a:p>
                  </a:txBody>
                  <a:tcPr/>
                </a:tc>
                <a:extLst>
                  <a:ext uri="{0D108BD9-81ED-4DB2-BD59-A6C34878D82A}">
                    <a16:rowId xmlns:a16="http://schemas.microsoft.com/office/drawing/2014/main" val="2337571614"/>
                  </a:ext>
                </a:extLst>
              </a:tr>
            </a:tbl>
          </a:graphicData>
        </a:graphic>
      </p:graphicFrame>
    </p:spTree>
    <p:extLst>
      <p:ext uri="{BB962C8B-B14F-4D97-AF65-F5344CB8AC3E}">
        <p14:creationId xmlns:p14="http://schemas.microsoft.com/office/powerpoint/2010/main" val="362027192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Sequences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A </a:t>
            </a:r>
            <a:r>
              <a:rPr lang="en-US" sz="1800" i="1" dirty="0">
                <a:latin typeface="Roboto Thin" panose="02000000000000000000" pitchFamily="2" charset="0"/>
                <a:ea typeface="Roboto Thin" panose="02000000000000000000" pitchFamily="2" charset="0"/>
              </a:rPr>
              <a:t>sequence</a:t>
            </a:r>
            <a:r>
              <a:rPr lang="en-US" sz="1800" dirty="0">
                <a:latin typeface="Roboto Thin" panose="02000000000000000000" pitchFamily="2" charset="0"/>
                <a:ea typeface="Roboto Thin" panose="02000000000000000000" pitchFamily="2" charset="0"/>
              </a:rPr>
              <a:t> is a control voltage signal which </a:t>
            </a:r>
            <a:r>
              <a:rPr lang="en-US" sz="1800" i="1" dirty="0">
                <a:latin typeface="Roboto Thin" panose="02000000000000000000" pitchFamily="2" charset="0"/>
                <a:ea typeface="Roboto Thin" panose="02000000000000000000" pitchFamily="2" charset="0"/>
              </a:rPr>
              <a:t>steps</a:t>
            </a:r>
            <a:r>
              <a:rPr lang="en-US" sz="1800" dirty="0">
                <a:latin typeface="Roboto Thin" panose="02000000000000000000" pitchFamily="2" charset="0"/>
                <a:ea typeface="Roboto Thin" panose="02000000000000000000" pitchFamily="2" charset="0"/>
              </a:rPr>
              <a:t> through different voltage levels.  A sequence stays at each </a:t>
            </a:r>
            <a:r>
              <a:rPr lang="en-US" sz="1800" i="1" dirty="0">
                <a:latin typeface="Roboto Thin" panose="02000000000000000000" pitchFamily="2" charset="0"/>
                <a:ea typeface="Roboto Thin" panose="02000000000000000000" pitchFamily="2" charset="0"/>
              </a:rPr>
              <a:t>step</a:t>
            </a:r>
            <a:r>
              <a:rPr lang="en-US" sz="1800" dirty="0">
                <a:latin typeface="Roboto Thin" panose="02000000000000000000" pitchFamily="2" charset="0"/>
                <a:ea typeface="Roboto Thin" panose="02000000000000000000" pitchFamily="2" charset="0"/>
              </a:rPr>
              <a:t>'s voltage for some amount of time before advancing to the next step.  </a:t>
            </a:r>
          </a:p>
          <a:p>
            <a:pPr marL="0" indent="0">
              <a:buNone/>
            </a:pPr>
            <a:r>
              <a:rPr lang="en-US" sz="1800" dirty="0">
                <a:latin typeface="Roboto Thin" panose="02000000000000000000" pitchFamily="2" charset="0"/>
                <a:ea typeface="Roboto Thin" panose="02000000000000000000" pitchFamily="2" charset="0"/>
              </a:rPr>
              <a:t>When it changes steps, it jumps instantaneously from the current step's voltage to the next step's voltage.  </a:t>
            </a:r>
          </a:p>
          <a:p>
            <a:pPr marL="0" indent="0">
              <a:buNone/>
            </a:pPr>
            <a:r>
              <a:rPr lang="en-US" sz="1800" dirty="0">
                <a:latin typeface="Roboto Thin" panose="02000000000000000000" pitchFamily="2" charset="0"/>
                <a:ea typeface="Roboto Thin" panose="02000000000000000000" pitchFamily="2" charset="0"/>
              </a:rPr>
              <a:t>A rhythmic stream of triggers or a clock source is usually needed to advance a sequencer from one step to the next, though many times sequencers will have built in clocks.</a:t>
            </a:r>
          </a:p>
          <a:p>
            <a:pPr marL="0" indent="0">
              <a:buNone/>
            </a:pPr>
            <a:endParaRPr lang="en-US" sz="1800" dirty="0">
              <a:latin typeface="Roboto Thin" panose="02000000000000000000" pitchFamily="2" charset="0"/>
              <a:ea typeface="Roboto Thin" panose="02000000000000000000" pitchFamily="2" charset="0"/>
            </a:endParaRPr>
          </a:p>
          <a:p>
            <a:pPr marL="0" indent="0">
              <a:buNone/>
            </a:pPr>
            <a:endParaRPr lang="en-US" sz="1800" dirty="0">
              <a:latin typeface="Roboto Thin" panose="02000000000000000000" pitchFamily="2" charset="0"/>
              <a:ea typeface="Roboto Thin" panose="02000000000000000000" pitchFamily="2" charset="0"/>
            </a:endParaRPr>
          </a:p>
        </p:txBody>
      </p:sp>
      <p:pic>
        <p:nvPicPr>
          <p:cNvPr id="14" name="Picture 13" descr="A screenshot of a cell phone&#10;&#10;Description automatically generated">
            <a:extLst>
              <a:ext uri="{FF2B5EF4-FFF2-40B4-BE49-F238E27FC236}">
                <a16:creationId xmlns:a16="http://schemas.microsoft.com/office/drawing/2014/main" id="{89A9FA2C-D8E1-41F3-9F38-7C0222CF0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74" y="743618"/>
            <a:ext cx="7393568" cy="2247183"/>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0C66A337-C8CF-4A27-B9BC-0A40A3391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444" y="3864958"/>
            <a:ext cx="7456828" cy="2249424"/>
          </a:xfrm>
          <a:prstGeom prst="rect">
            <a:avLst/>
          </a:prstGeom>
        </p:spPr>
      </p:pic>
    </p:spTree>
    <p:extLst>
      <p:ext uri="{BB962C8B-B14F-4D97-AF65-F5344CB8AC3E}">
        <p14:creationId xmlns:p14="http://schemas.microsoft.com/office/powerpoint/2010/main" val="55453906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Mixers</a:t>
            </a: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Mixers</a:t>
            </a:r>
            <a:r>
              <a:rPr lang="en-US" sz="1800" dirty="0">
                <a:latin typeface="Roboto Thin" panose="02000000000000000000" pitchFamily="2" charset="0"/>
                <a:ea typeface="Roboto Thin" panose="02000000000000000000" pitchFamily="2" charset="0"/>
              </a:rPr>
              <a:t> mathematically add two signals together – the output is always the sum of the input voltages.</a:t>
            </a:r>
            <a:endParaRPr lang="en-US" sz="1800" i="1" dirty="0">
              <a:latin typeface="Roboto Thin" panose="02000000000000000000" pitchFamily="2" charset="0"/>
              <a:ea typeface="Roboto Thin" panose="02000000000000000000" pitchFamily="2" charset="0"/>
            </a:endParaRPr>
          </a:p>
          <a:p>
            <a:pPr marL="0" indent="0">
              <a:buNone/>
            </a:pPr>
            <a:r>
              <a:rPr lang="en-US" sz="1800" dirty="0">
                <a:latin typeface="Roboto Thin" panose="02000000000000000000" pitchFamily="2" charset="0"/>
                <a:ea typeface="Roboto Thin" panose="02000000000000000000" pitchFamily="2" charset="0"/>
              </a:rPr>
              <a:t>For CV signals, this allows you to combine multiple different modulation sources together to modulate a single target parameter.</a:t>
            </a:r>
          </a:p>
          <a:p>
            <a:pPr marL="0" indent="0">
              <a:buNone/>
            </a:pPr>
            <a:r>
              <a:rPr lang="en-US" sz="1800" dirty="0">
                <a:latin typeface="Roboto Thin" panose="02000000000000000000" pitchFamily="2" charset="0"/>
                <a:ea typeface="Roboto Thin" panose="02000000000000000000" pitchFamily="2" charset="0"/>
              </a:rPr>
              <a:t>For audio signals, this allows you to layer sound or process multiple sounds together in a single chain as a group (or bus).</a:t>
            </a:r>
          </a:p>
          <a:p>
            <a:pPr marL="0" indent="0">
              <a:buNone/>
            </a:pPr>
            <a:r>
              <a:rPr lang="en-US" sz="1800" dirty="0">
                <a:latin typeface="Roboto Thin" panose="02000000000000000000" pitchFamily="2" charset="0"/>
                <a:ea typeface="Roboto Thin" panose="02000000000000000000" pitchFamily="2" charset="0"/>
              </a:rPr>
              <a:t>Some mixers may include attenuators (or even VCAs) to control the level of each signal.</a:t>
            </a:r>
          </a:p>
        </p:txBody>
      </p:sp>
      <p:sp>
        <p:nvSpPr>
          <p:cNvPr id="3" name="TextBox 2">
            <a:extLst>
              <a:ext uri="{FF2B5EF4-FFF2-40B4-BE49-F238E27FC236}">
                <a16:creationId xmlns:a16="http://schemas.microsoft.com/office/drawing/2014/main" id="{09FBE801-308E-4466-9A6B-A45B6EDD4732}"/>
              </a:ext>
            </a:extLst>
          </p:cNvPr>
          <p:cNvSpPr txBox="1"/>
          <p:nvPr/>
        </p:nvSpPr>
        <p:spPr>
          <a:xfrm>
            <a:off x="6650181" y="3013501"/>
            <a:ext cx="4052455" cy="830997"/>
          </a:xfrm>
          <a:prstGeom prst="rect">
            <a:avLst/>
          </a:prstGeom>
          <a:noFill/>
        </p:spPr>
        <p:txBody>
          <a:bodyPr wrap="square" rtlCol="0">
            <a:spAutoFit/>
          </a:bodyPr>
          <a:lstStyle/>
          <a:p>
            <a:r>
              <a:rPr lang="en-US" sz="4800" i="1" dirty="0">
                <a:latin typeface="Roboto Thin" panose="02000000000000000000" pitchFamily="2" charset="0"/>
                <a:ea typeface="Roboto Thin" panose="02000000000000000000" pitchFamily="2" charset="0"/>
                <a:cs typeface="Times New Roman" panose="02020603050405020304" pitchFamily="18" charset="0"/>
                <a:hlinkClick r:id="rId3"/>
              </a:rPr>
              <a:t>Mixing Demo</a:t>
            </a:r>
            <a:endParaRPr lang="en-US" sz="4800" i="1" dirty="0">
              <a:latin typeface="Roboto Thin" panose="02000000000000000000" pitchFamily="2" charset="0"/>
              <a:ea typeface="Roboto Thin"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963345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DE742-C216-41C9-AF1E-4773B39217F9}"/>
              </a:ext>
            </a:extLst>
          </p:cNvPr>
          <p:cNvSpPr>
            <a:spLocks noGrp="1"/>
          </p:cNvSpPr>
          <p:nvPr>
            <p:ph type="title"/>
          </p:nvPr>
        </p:nvSpPr>
        <p:spPr>
          <a:xfrm>
            <a:off x="838200" y="723578"/>
            <a:ext cx="4595071" cy="1645501"/>
          </a:xfrm>
        </p:spPr>
        <p:txBody>
          <a:bodyPr>
            <a:normAutofit/>
          </a:bodyPr>
          <a:lstStyle/>
          <a:p>
            <a:r>
              <a:rPr lang="en-US" sz="3600" i="1" dirty="0">
                <a:latin typeface="Roboto Thin" panose="02000000000000000000" pitchFamily="2" charset="0"/>
                <a:ea typeface="Roboto Thin" panose="02000000000000000000" pitchFamily="2" charset="0"/>
              </a:rPr>
              <a:t>Modular Thinking: Patching</a:t>
            </a:r>
          </a:p>
        </p:txBody>
      </p:sp>
      <p:sp>
        <p:nvSpPr>
          <p:cNvPr id="14" name="Content Placeholder 13">
            <a:extLst>
              <a:ext uri="{FF2B5EF4-FFF2-40B4-BE49-F238E27FC236}">
                <a16:creationId xmlns:a16="http://schemas.microsoft.com/office/drawing/2014/main" id="{771BF6B7-B4F3-43B7-843B-C6F0B0AE90B9}"/>
              </a:ext>
            </a:extLst>
          </p:cNvPr>
          <p:cNvSpPr>
            <a:spLocks noGrp="1"/>
          </p:cNvSpPr>
          <p:nvPr>
            <p:ph idx="1"/>
          </p:nvPr>
        </p:nvSpPr>
        <p:spPr>
          <a:xfrm>
            <a:off x="838200" y="2548467"/>
            <a:ext cx="4595071" cy="3628495"/>
          </a:xfrm>
        </p:spPr>
        <p:txBody>
          <a:bodyPr>
            <a:normAutofit/>
          </a:bodyPr>
          <a:lstStyle/>
          <a:p>
            <a:pPr>
              <a:buFontTx/>
              <a:buChar char="-"/>
            </a:pPr>
            <a:r>
              <a:rPr lang="en-US" sz="2000" dirty="0">
                <a:latin typeface="Roboto Thin" panose="02000000000000000000" pitchFamily="2" charset="0"/>
                <a:ea typeface="Roboto Thin" panose="02000000000000000000" pitchFamily="2" charset="0"/>
              </a:rPr>
              <a:t>Cables carry signals from the </a:t>
            </a:r>
            <a:r>
              <a:rPr lang="en-US" sz="2000" i="1" dirty="0">
                <a:latin typeface="Roboto Thin" panose="02000000000000000000" pitchFamily="2" charset="0"/>
                <a:ea typeface="Roboto Thin" panose="02000000000000000000" pitchFamily="2" charset="0"/>
              </a:rPr>
              <a:t>output </a:t>
            </a:r>
            <a:r>
              <a:rPr lang="en-US" sz="2000" dirty="0">
                <a:latin typeface="Roboto Thin" panose="02000000000000000000" pitchFamily="2" charset="0"/>
                <a:ea typeface="Roboto Thin" panose="02000000000000000000" pitchFamily="2" charset="0"/>
              </a:rPr>
              <a:t>of one module to the </a:t>
            </a:r>
            <a:r>
              <a:rPr lang="en-US" sz="2000" i="1" dirty="0">
                <a:latin typeface="Roboto Thin" panose="02000000000000000000" pitchFamily="2" charset="0"/>
                <a:ea typeface="Roboto Thin" panose="02000000000000000000" pitchFamily="2" charset="0"/>
              </a:rPr>
              <a:t>input </a:t>
            </a:r>
            <a:r>
              <a:rPr lang="en-US" sz="2000" dirty="0">
                <a:latin typeface="Roboto Thin" panose="02000000000000000000" pitchFamily="2" charset="0"/>
                <a:ea typeface="Roboto Thin" panose="02000000000000000000" pitchFamily="2" charset="0"/>
              </a:rPr>
              <a:t>of another module</a:t>
            </a:r>
          </a:p>
          <a:p>
            <a:pPr>
              <a:buFontTx/>
              <a:buChar char="-"/>
            </a:pPr>
            <a:r>
              <a:rPr lang="en-US" sz="2000" dirty="0">
                <a:latin typeface="Roboto Thin" panose="02000000000000000000" pitchFamily="2" charset="0"/>
                <a:ea typeface="Roboto Thin" panose="02000000000000000000" pitchFamily="2" charset="0"/>
              </a:rPr>
              <a:t>Signals may be audio for processing</a:t>
            </a:r>
          </a:p>
          <a:p>
            <a:pPr>
              <a:buFontTx/>
              <a:buChar char="-"/>
            </a:pPr>
            <a:r>
              <a:rPr lang="en-US" sz="2000" dirty="0">
                <a:latin typeface="Roboto Thin" panose="02000000000000000000" pitchFamily="2" charset="0"/>
                <a:ea typeface="Roboto Thin" panose="02000000000000000000" pitchFamily="2" charset="0"/>
              </a:rPr>
              <a:t>Signals may be control voltage used to modify parameters on another module</a:t>
            </a:r>
          </a:p>
          <a:p>
            <a:pPr>
              <a:buFontTx/>
              <a:buChar char="-"/>
            </a:pPr>
            <a:r>
              <a:rPr lang="en-US" sz="2000" dirty="0">
                <a:latin typeface="Roboto Thin" panose="02000000000000000000" pitchFamily="2" charset="0"/>
                <a:ea typeface="Roboto Thin" panose="02000000000000000000" pitchFamily="2" charset="0"/>
              </a:rPr>
              <a:t>Composing or improvising with a modular synthesizer is the act of creating and interacting with patches</a:t>
            </a:r>
          </a:p>
          <a:p>
            <a:pPr>
              <a:buFontTx/>
              <a:buChar char="-"/>
            </a:pPr>
            <a:endParaRPr lang="en-US" sz="2000" dirty="0">
              <a:latin typeface="Roboto Thin" panose="02000000000000000000" pitchFamily="2" charset="0"/>
              <a:ea typeface="Roboto Thin" panose="02000000000000000000" pitchFamily="2" charset="0"/>
            </a:endParaRPr>
          </a:p>
        </p:txBody>
      </p:sp>
      <p:sp>
        <p:nvSpPr>
          <p:cNvPr id="17" name="Rectangle 16">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circuit board&#10;&#10;Description automatically generated">
            <a:extLst>
              <a:ext uri="{FF2B5EF4-FFF2-40B4-BE49-F238E27FC236}">
                <a16:creationId xmlns:a16="http://schemas.microsoft.com/office/drawing/2014/main" id="{C4B8958E-24BE-4E32-AEEE-C85B83918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908" y="793201"/>
            <a:ext cx="2364317" cy="1796880"/>
          </a:xfrm>
          <a:prstGeom prst="rect">
            <a:avLst/>
          </a:prstGeom>
        </p:spPr>
      </p:pic>
      <p:sp>
        <p:nvSpPr>
          <p:cNvPr id="23" name="Rectangle 22">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D78FAC7-9B7D-4AD9-A7BC-4FA1E97D4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799112"/>
            <a:ext cx="2364317" cy="1785058"/>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8438127C-F5CD-4BA9-8257-4EEA55065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535" y="3796452"/>
            <a:ext cx="4550930" cy="2559898"/>
          </a:xfrm>
          <a:prstGeom prst="rect">
            <a:avLst/>
          </a:prstGeom>
        </p:spPr>
      </p:pic>
    </p:spTree>
    <p:extLst>
      <p:ext uri="{BB962C8B-B14F-4D97-AF65-F5344CB8AC3E}">
        <p14:creationId xmlns:p14="http://schemas.microsoft.com/office/powerpoint/2010/main" val="159787353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a:latin typeface="Roboto Thin" panose="02000000000000000000" pitchFamily="2" charset="0"/>
                <a:ea typeface="Roboto Thin" panose="02000000000000000000" pitchFamily="2" charset="0"/>
              </a:rPr>
              <a:t>Patch Analysis</a:t>
            </a:r>
            <a:endParaRPr lang="en-US" sz="36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0980C35-B75B-47FB-AEA4-A4D3EBA8F2CC}"/>
              </a:ext>
            </a:extLst>
          </p:cNvPr>
          <p:cNvSpPr>
            <a:spLocks noGrp="1"/>
          </p:cNvSpPr>
          <p:nvPr>
            <p:ph idx="1"/>
          </p:nvPr>
        </p:nvSpPr>
        <p:spPr>
          <a:xfrm>
            <a:off x="648929" y="1864126"/>
            <a:ext cx="3348038" cy="4546299"/>
          </a:xfrm>
        </p:spPr>
        <p:txBody>
          <a:bodyPr>
            <a:normAutofit/>
          </a:bodyPr>
          <a:lstStyle/>
          <a:p>
            <a:pPr>
              <a:buFontTx/>
              <a:buChar char="-"/>
            </a:pPr>
            <a:r>
              <a:rPr lang="en-US" sz="1800" i="1">
                <a:latin typeface="Roboto Thin" panose="02000000000000000000" pitchFamily="2" charset="0"/>
                <a:ea typeface="Roboto Thin" panose="02000000000000000000" pitchFamily="2" charset="0"/>
              </a:rPr>
              <a:t>Audio Path</a:t>
            </a:r>
          </a:p>
          <a:p>
            <a:pPr lvl="1">
              <a:buFontTx/>
              <a:buChar char="-"/>
            </a:pPr>
            <a:r>
              <a:rPr lang="en-US" sz="1400">
                <a:latin typeface="Roboto Thin" panose="02000000000000000000" pitchFamily="2" charset="0"/>
                <a:ea typeface="Roboto Thin" panose="02000000000000000000" pitchFamily="2" charset="0"/>
              </a:rPr>
              <a:t>Sound Sources</a:t>
            </a:r>
          </a:p>
          <a:p>
            <a:pPr lvl="1">
              <a:buFontTx/>
              <a:buChar char="-"/>
            </a:pPr>
            <a:r>
              <a:rPr lang="en-US" sz="1400">
                <a:latin typeface="Roboto Thin" panose="02000000000000000000" pitchFamily="2" charset="0"/>
                <a:ea typeface="Roboto Thin" panose="02000000000000000000" pitchFamily="2" charset="0"/>
              </a:rPr>
              <a:t>Sound Processors/Effects</a:t>
            </a:r>
          </a:p>
          <a:p>
            <a:pPr lvl="1">
              <a:buFontTx/>
              <a:buChar char="-"/>
            </a:pPr>
            <a:r>
              <a:rPr lang="en-US" sz="1400">
                <a:latin typeface="Roboto Thin" panose="02000000000000000000" pitchFamily="2" charset="0"/>
                <a:ea typeface="Roboto Thin" panose="02000000000000000000" pitchFamily="2" charset="0"/>
              </a:rPr>
              <a:t>Mixers</a:t>
            </a:r>
          </a:p>
          <a:p>
            <a:pPr>
              <a:buFontTx/>
              <a:buChar char="-"/>
            </a:pPr>
            <a:r>
              <a:rPr lang="en-US" sz="1800" i="1">
                <a:latin typeface="Roboto Thin" panose="02000000000000000000" pitchFamily="2" charset="0"/>
                <a:ea typeface="Roboto Thin" panose="02000000000000000000" pitchFamily="2" charset="0"/>
              </a:rPr>
              <a:t>Modulation Sources</a:t>
            </a:r>
          </a:p>
          <a:p>
            <a:pPr lvl="1">
              <a:buFontTx/>
              <a:buChar char="-"/>
            </a:pPr>
            <a:r>
              <a:rPr lang="en-US" sz="1400">
                <a:latin typeface="Roboto Thin" panose="02000000000000000000" pitchFamily="2" charset="0"/>
                <a:ea typeface="Roboto Thin" panose="02000000000000000000" pitchFamily="2" charset="0"/>
              </a:rPr>
              <a:t>LFOs</a:t>
            </a:r>
          </a:p>
          <a:p>
            <a:pPr lvl="1">
              <a:buFontTx/>
              <a:buChar char="-"/>
            </a:pPr>
            <a:r>
              <a:rPr lang="en-US" sz="1400">
                <a:latin typeface="Roboto Thin" panose="02000000000000000000" pitchFamily="2" charset="0"/>
                <a:ea typeface="Roboto Thin" panose="02000000000000000000" pitchFamily="2" charset="0"/>
              </a:rPr>
              <a:t>Sequencers, Sample and Hold</a:t>
            </a:r>
          </a:p>
          <a:p>
            <a:pPr lvl="1">
              <a:buFontTx/>
              <a:buChar char="-"/>
            </a:pPr>
            <a:r>
              <a:rPr lang="en-US" sz="1400">
                <a:latin typeface="Roboto Thin" panose="02000000000000000000" pitchFamily="2" charset="0"/>
                <a:ea typeface="Roboto Thin" panose="02000000000000000000" pitchFamily="2" charset="0"/>
              </a:rPr>
              <a:t>Quantizers</a:t>
            </a:r>
          </a:p>
          <a:p>
            <a:pPr lvl="1">
              <a:buFontTx/>
              <a:buChar char="-"/>
            </a:pPr>
            <a:r>
              <a:rPr lang="en-US" sz="1400">
                <a:latin typeface="Roboto Thin" panose="02000000000000000000" pitchFamily="2" charset="0"/>
                <a:ea typeface="Roboto Thin" panose="02000000000000000000" pitchFamily="2" charset="0"/>
              </a:rPr>
              <a:t>Envelopes</a:t>
            </a:r>
          </a:p>
          <a:p>
            <a:pPr lvl="1">
              <a:buFontTx/>
              <a:buChar char="-"/>
            </a:pPr>
            <a:r>
              <a:rPr lang="en-US" sz="1400">
                <a:latin typeface="Roboto Thin" panose="02000000000000000000" pitchFamily="2" charset="0"/>
                <a:ea typeface="Roboto Thin" panose="02000000000000000000" pitchFamily="2" charset="0"/>
              </a:rPr>
              <a:t>Random/Chance</a:t>
            </a:r>
          </a:p>
          <a:p>
            <a:pPr lvl="1">
              <a:buFontTx/>
              <a:buChar char="-"/>
            </a:pPr>
            <a:r>
              <a:rPr lang="en-US" sz="1400">
                <a:latin typeface="Roboto Thin" panose="02000000000000000000" pitchFamily="2" charset="0"/>
                <a:ea typeface="Roboto Thin" panose="02000000000000000000" pitchFamily="2" charset="0"/>
              </a:rPr>
              <a:t>Slews</a:t>
            </a:r>
          </a:p>
          <a:p>
            <a:pPr>
              <a:buFontTx/>
              <a:buChar char="-"/>
            </a:pPr>
            <a:r>
              <a:rPr lang="en-US" sz="1800" i="1">
                <a:latin typeface="Roboto Thin" panose="02000000000000000000" pitchFamily="2" charset="0"/>
                <a:ea typeface="Roboto Thin" panose="02000000000000000000" pitchFamily="2" charset="0"/>
              </a:rPr>
              <a:t>Clocks</a:t>
            </a:r>
          </a:p>
          <a:p>
            <a:pPr lvl="1">
              <a:buFontTx/>
              <a:buChar char="-"/>
            </a:pPr>
            <a:r>
              <a:rPr lang="en-US" sz="1400">
                <a:latin typeface="Roboto Thin" panose="02000000000000000000" pitchFamily="2" charset="0"/>
                <a:ea typeface="Roboto Thin" panose="02000000000000000000" pitchFamily="2" charset="0"/>
              </a:rPr>
              <a:t>Clock Sources</a:t>
            </a:r>
          </a:p>
          <a:p>
            <a:pPr lvl="1">
              <a:buFontTx/>
              <a:buChar char="-"/>
            </a:pPr>
            <a:r>
              <a:rPr lang="en-US" sz="1400">
                <a:latin typeface="Roboto Thin" panose="02000000000000000000" pitchFamily="2" charset="0"/>
                <a:ea typeface="Roboto Thin" panose="02000000000000000000" pitchFamily="2" charset="0"/>
              </a:rPr>
              <a:t>Clock Modulation</a:t>
            </a:r>
          </a:p>
          <a:p>
            <a:pPr lvl="1">
              <a:buFontTx/>
              <a:buChar char="-"/>
            </a:pPr>
            <a:r>
              <a:rPr lang="en-US" sz="1400">
                <a:latin typeface="Roboto Thin" panose="02000000000000000000" pitchFamily="2" charset="0"/>
                <a:ea typeface="Roboto Thin" panose="02000000000000000000" pitchFamily="2" charset="0"/>
              </a:rPr>
              <a:t>Leaders &amp; Followers</a:t>
            </a:r>
            <a:endParaRPr lang="en-US" sz="1400" dirty="0">
              <a:latin typeface="Roboto Thin" panose="02000000000000000000" pitchFamily="2" charset="0"/>
              <a:ea typeface="Roboto Thin" panose="02000000000000000000" pitchFamily="2" charset="0"/>
            </a:endParaRPr>
          </a:p>
        </p:txBody>
      </p:sp>
      <p:pic>
        <p:nvPicPr>
          <p:cNvPr id="4" name="Picture 3" descr="A screenshot of a cell phone&#10;&#10;Description automatically generated">
            <a:extLst>
              <a:ext uri="{FF2B5EF4-FFF2-40B4-BE49-F238E27FC236}">
                <a16:creationId xmlns:a16="http://schemas.microsoft.com/office/drawing/2014/main" id="{EBA30A43-275C-4257-8F1E-E05E7A090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790" y="2305869"/>
            <a:ext cx="7342427" cy="2745610"/>
          </a:xfrm>
          <a:prstGeom prst="rect">
            <a:avLst/>
          </a:prstGeom>
        </p:spPr>
      </p:pic>
    </p:spTree>
    <p:extLst>
      <p:ext uri="{BB962C8B-B14F-4D97-AF65-F5344CB8AC3E}">
        <p14:creationId xmlns:p14="http://schemas.microsoft.com/office/powerpoint/2010/main" val="16749291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047-A13C-4380-A653-15B64EC5E591}"/>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What is sound?</a:t>
            </a:r>
          </a:p>
        </p:txBody>
      </p:sp>
      <p:sp>
        <p:nvSpPr>
          <p:cNvPr id="14" name="Content Placeholder 8">
            <a:extLst>
              <a:ext uri="{FF2B5EF4-FFF2-40B4-BE49-F238E27FC236}">
                <a16:creationId xmlns:a16="http://schemas.microsoft.com/office/drawing/2014/main" id="{BE1A5F14-45A9-4704-958F-3C630D91CBE5}"/>
              </a:ext>
            </a:extLst>
          </p:cNvPr>
          <p:cNvSpPr>
            <a:spLocks noGrp="1"/>
          </p:cNvSpPr>
          <p:nvPr>
            <p:ph idx="1"/>
          </p:nvPr>
        </p:nvSpPr>
        <p:spPr>
          <a:xfrm>
            <a:off x="648931" y="2438401"/>
            <a:ext cx="3667036" cy="3779520"/>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The phenomenon of </a:t>
            </a:r>
            <a:r>
              <a:rPr lang="en-US" sz="1800" i="1" dirty="0">
                <a:latin typeface="Roboto Thin" panose="02000000000000000000" pitchFamily="2" charset="0"/>
                <a:ea typeface="Roboto Thin" panose="02000000000000000000" pitchFamily="2" charset="0"/>
              </a:rPr>
              <a:t>Sound</a:t>
            </a:r>
            <a:r>
              <a:rPr lang="en-US" sz="1800" dirty="0">
                <a:latin typeface="Roboto Thin" panose="02000000000000000000" pitchFamily="2" charset="0"/>
                <a:ea typeface="Roboto Thin" panose="02000000000000000000" pitchFamily="2" charset="0"/>
              </a:rPr>
              <a:t> is created by air pressure waves reaching our ears.</a:t>
            </a:r>
          </a:p>
          <a:p>
            <a:pPr marL="0" indent="0">
              <a:buNone/>
            </a:pPr>
            <a:endParaRPr lang="en-US" sz="1800" dirty="0">
              <a:latin typeface="Roboto Thin" panose="02000000000000000000" pitchFamily="2" charset="0"/>
              <a:ea typeface="Roboto Thin" panose="02000000000000000000" pitchFamily="2" charset="0"/>
            </a:endParaRPr>
          </a:p>
        </p:txBody>
      </p:sp>
      <p:sp>
        <p:nvSpPr>
          <p:cNvPr id="15" name="Rectangle 1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80C04DAE-CB7E-4DB7-97A3-674D5DFEFB5E}"/>
              </a:ext>
            </a:extLst>
          </p:cNvPr>
          <p:cNvPicPr>
            <a:picLocks noChangeAspect="1"/>
          </p:cNvPicPr>
          <p:nvPr/>
        </p:nvPicPr>
        <p:blipFill rotWithShape="1">
          <a:blip r:embed="rId3">
            <a:extLst>
              <a:ext uri="{28A0092B-C50C-407E-A947-70E740481C1C}">
                <a14:useLocalDpi xmlns:a14="http://schemas.microsoft.com/office/drawing/2010/main" val="0"/>
              </a:ext>
            </a:extLst>
          </a:blip>
          <a:srcRect t="-12956" b="-12956"/>
          <a:stretch/>
        </p:blipFill>
        <p:spPr>
          <a:xfrm>
            <a:off x="5276088" y="640082"/>
            <a:ext cx="6276250" cy="5577838"/>
          </a:xfrm>
          <a:prstGeom prst="rect">
            <a:avLst/>
          </a:prstGeom>
          <a:effectLst/>
        </p:spPr>
      </p:pic>
    </p:spTree>
    <p:extLst>
      <p:ext uri="{BB962C8B-B14F-4D97-AF65-F5344CB8AC3E}">
        <p14:creationId xmlns:p14="http://schemas.microsoft.com/office/powerpoint/2010/main" val="33903771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047-A13C-4380-A653-15B64EC5E591}"/>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The Physics of Sound</a:t>
            </a:r>
          </a:p>
        </p:txBody>
      </p:sp>
      <p:sp>
        <p:nvSpPr>
          <p:cNvPr id="14" name="Content Placeholder 8">
            <a:extLst>
              <a:ext uri="{FF2B5EF4-FFF2-40B4-BE49-F238E27FC236}">
                <a16:creationId xmlns:a16="http://schemas.microsoft.com/office/drawing/2014/main" id="{BE1A5F14-45A9-4704-958F-3C630D91CBE5}"/>
              </a:ext>
            </a:extLst>
          </p:cNvPr>
          <p:cNvSpPr>
            <a:spLocks noGrp="1"/>
          </p:cNvSpPr>
          <p:nvPr>
            <p:ph idx="1"/>
          </p:nvPr>
        </p:nvSpPr>
        <p:spPr>
          <a:xfrm>
            <a:off x="648931" y="2438401"/>
            <a:ext cx="3667036" cy="3779520"/>
          </a:xfrm>
        </p:spPr>
        <p:txBody>
          <a:bodyPr>
            <a:normAutofit/>
          </a:bodyPr>
          <a:lstStyle/>
          <a:p>
            <a:pPr marL="0" indent="0">
              <a:buNone/>
            </a:pPr>
            <a:r>
              <a:rPr lang="en-US" sz="1800" dirty="0">
                <a:latin typeface="Roboto Thin" panose="02000000000000000000" pitchFamily="2" charset="0"/>
                <a:ea typeface="Roboto Thin" panose="02000000000000000000" pitchFamily="2" charset="0"/>
              </a:rPr>
              <a:t>Synthesizers generate the voltage to push the speaker cone, and thus create sound!</a:t>
            </a:r>
          </a:p>
          <a:p>
            <a:pPr marL="0" indent="0">
              <a:buNone/>
            </a:pPr>
            <a:r>
              <a:rPr lang="en-US" sz="1800" dirty="0">
                <a:latin typeface="Roboto Thin" panose="02000000000000000000" pitchFamily="2" charset="0"/>
                <a:ea typeface="Roboto Thin" panose="02000000000000000000" pitchFamily="2" charset="0"/>
              </a:rPr>
              <a:t>Electrical voltages are used to push the speaker cone back and forth.</a:t>
            </a:r>
          </a:p>
          <a:p>
            <a:pPr marL="0" indent="0">
              <a:buNone/>
            </a:pPr>
            <a:r>
              <a:rPr lang="en-US" sz="1800" dirty="0">
                <a:latin typeface="Roboto Thin" panose="02000000000000000000" pitchFamily="2" charset="0"/>
                <a:ea typeface="Roboto Thin" panose="02000000000000000000" pitchFamily="2" charset="0"/>
              </a:rPr>
              <a:t>Speaker cones push air back and forth, creating air pressure waves.</a:t>
            </a:r>
          </a:p>
          <a:p>
            <a:pPr marL="0" indent="0">
              <a:buNone/>
            </a:pPr>
            <a:r>
              <a:rPr lang="en-US" sz="1800" dirty="0">
                <a:latin typeface="Roboto Thin" panose="02000000000000000000" pitchFamily="2" charset="0"/>
                <a:ea typeface="Roboto Thin" panose="02000000000000000000" pitchFamily="2" charset="0"/>
              </a:rPr>
              <a:t>Air pressure waves reach the ear and are heard as sound.</a:t>
            </a:r>
          </a:p>
          <a:p>
            <a:pPr marL="0" indent="0">
              <a:buNone/>
            </a:pPr>
            <a:endParaRPr lang="en-US" sz="1800" dirty="0">
              <a:latin typeface="Roboto Thin" panose="02000000000000000000" pitchFamily="2" charset="0"/>
              <a:ea typeface="Roboto Thin" panose="02000000000000000000" pitchFamily="2" charset="0"/>
            </a:endParaRPr>
          </a:p>
        </p:txBody>
      </p:sp>
      <p:sp>
        <p:nvSpPr>
          <p:cNvPr id="15" name="Rectangle 1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close up of a map&#10;&#10;Description automatically generated">
            <a:extLst>
              <a:ext uri="{FF2B5EF4-FFF2-40B4-BE49-F238E27FC236}">
                <a16:creationId xmlns:a16="http://schemas.microsoft.com/office/drawing/2014/main" id="{5454934C-8013-44B5-966A-FED57F012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367" y="1821704"/>
            <a:ext cx="6974460" cy="3214592"/>
          </a:xfrm>
          <a:prstGeom prst="rect">
            <a:avLst/>
          </a:prstGeom>
        </p:spPr>
      </p:pic>
    </p:spTree>
    <p:extLst>
      <p:ext uri="{BB962C8B-B14F-4D97-AF65-F5344CB8AC3E}">
        <p14:creationId xmlns:p14="http://schemas.microsoft.com/office/powerpoint/2010/main" val="11715511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The Parameterization of Sound</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Pitch</a:t>
            </a:r>
            <a:r>
              <a:rPr lang="en-US" sz="1800" dirty="0">
                <a:latin typeface="Roboto Thin" panose="02000000000000000000" pitchFamily="2" charset="0"/>
                <a:ea typeface="Roboto Thin" panose="02000000000000000000" pitchFamily="2" charset="0"/>
              </a:rPr>
              <a:t>: </a:t>
            </a:r>
          </a:p>
          <a:p>
            <a:pPr marL="0" indent="0">
              <a:buNone/>
            </a:pPr>
            <a:r>
              <a:rPr lang="en-US" sz="1800" dirty="0">
                <a:latin typeface="Roboto Thin" panose="02000000000000000000" pitchFamily="2" charset="0"/>
                <a:ea typeface="Roboto Thin" panose="02000000000000000000" pitchFamily="2" charset="0"/>
              </a:rPr>
              <a:t>How high or low a sound is</a:t>
            </a:r>
          </a:p>
          <a:p>
            <a:pPr marL="0" indent="0">
              <a:buNone/>
            </a:pPr>
            <a:r>
              <a:rPr lang="en-US" sz="1800" dirty="0">
                <a:latin typeface="Roboto Thin" panose="02000000000000000000" pitchFamily="2" charset="0"/>
                <a:ea typeface="Roboto Thin" panose="02000000000000000000" pitchFamily="2" charset="0"/>
              </a:rPr>
              <a:t>Melodies are made out of sequences of different pitches</a:t>
            </a:r>
          </a:p>
          <a:p>
            <a:pPr marL="0" indent="0">
              <a:buNone/>
            </a:pPr>
            <a:r>
              <a:rPr lang="en-US" sz="1800" dirty="0">
                <a:latin typeface="Roboto Thin" panose="02000000000000000000" pitchFamily="2" charset="0"/>
                <a:ea typeface="Roboto Thin" panose="02000000000000000000" pitchFamily="2" charset="0"/>
              </a:rPr>
              <a:t>Harmonies and chords are composed of multiple voices producing different pitches that sound pleasing together</a:t>
            </a:r>
          </a:p>
          <a:p>
            <a:endParaRPr lang="en-US" sz="18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piano&#10;&#10;Description automatically generated">
            <a:extLst>
              <a:ext uri="{FF2B5EF4-FFF2-40B4-BE49-F238E27FC236}">
                <a16:creationId xmlns:a16="http://schemas.microsoft.com/office/drawing/2014/main" id="{84F44745-561E-40E1-BFF6-62BEF4237DF2}"/>
              </a:ext>
            </a:extLst>
          </p:cNvPr>
          <p:cNvPicPr>
            <a:picLocks noChangeAspect="1"/>
          </p:cNvPicPr>
          <p:nvPr/>
        </p:nvPicPr>
        <p:blipFill rotWithShape="1">
          <a:blip r:embed="rId3">
            <a:extLst>
              <a:ext uri="{28A0092B-C50C-407E-A947-70E740481C1C}">
                <a14:useLocalDpi xmlns:a14="http://schemas.microsoft.com/office/drawing/2010/main" val="0"/>
              </a:ext>
            </a:extLst>
          </a:blip>
          <a:srcRect t="6292" b="20052"/>
          <a:stretch/>
        </p:blipFill>
        <p:spPr>
          <a:xfrm>
            <a:off x="5275879" y="2200275"/>
            <a:ext cx="6276250" cy="2600325"/>
          </a:xfrm>
          <a:prstGeom prst="rect">
            <a:avLst/>
          </a:prstGeom>
          <a:effectLst/>
        </p:spPr>
      </p:pic>
    </p:spTree>
    <p:extLst>
      <p:ext uri="{BB962C8B-B14F-4D97-AF65-F5344CB8AC3E}">
        <p14:creationId xmlns:p14="http://schemas.microsoft.com/office/powerpoint/2010/main" val="6575871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The Parameterization of Sound</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Timbre</a:t>
            </a:r>
            <a:r>
              <a:rPr lang="en-US" sz="1800" dirty="0">
                <a:latin typeface="Roboto Thin" panose="02000000000000000000" pitchFamily="2" charset="0"/>
                <a:ea typeface="Roboto Thin" panose="02000000000000000000" pitchFamily="2" charset="0"/>
              </a:rPr>
              <a:t>: </a:t>
            </a:r>
          </a:p>
          <a:p>
            <a:pPr marL="0" indent="0">
              <a:buNone/>
            </a:pPr>
            <a:r>
              <a:rPr lang="en-US" sz="1800" dirty="0">
                <a:latin typeface="Roboto Thin" panose="02000000000000000000" pitchFamily="2" charset="0"/>
                <a:ea typeface="Roboto Thin" panose="02000000000000000000" pitchFamily="2" charset="0"/>
              </a:rPr>
              <a:t>The “character” of a sound;</a:t>
            </a:r>
          </a:p>
          <a:p>
            <a:pPr marL="0" indent="0">
              <a:buNone/>
            </a:pPr>
            <a:r>
              <a:rPr lang="en-US" sz="1800" dirty="0">
                <a:latin typeface="Roboto Thin" panose="02000000000000000000" pitchFamily="2" charset="0"/>
                <a:ea typeface="Roboto Thin" panose="02000000000000000000" pitchFamily="2" charset="0"/>
              </a:rPr>
              <a:t>The difference between the same pitch played by two different instruments is their timbre</a:t>
            </a:r>
          </a:p>
          <a:p>
            <a:endParaRPr lang="en-US" sz="18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guitar&#10;&#10;Description automatically generated">
            <a:extLst>
              <a:ext uri="{FF2B5EF4-FFF2-40B4-BE49-F238E27FC236}">
                <a16:creationId xmlns:a16="http://schemas.microsoft.com/office/drawing/2014/main" id="{FAAD3FAE-319B-4F98-B2C1-340F039FD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39508"/>
            <a:ext cx="5219448" cy="2139973"/>
          </a:xfrm>
          <a:prstGeom prst="rect">
            <a:avLst/>
          </a:prstGeom>
        </p:spPr>
      </p:pic>
      <p:pic>
        <p:nvPicPr>
          <p:cNvPr id="8" name="Picture 7" descr="A close up of a device&#10;&#10;Description automatically generated">
            <a:extLst>
              <a:ext uri="{FF2B5EF4-FFF2-40B4-BE49-F238E27FC236}">
                <a16:creationId xmlns:a16="http://schemas.microsoft.com/office/drawing/2014/main" id="{47982189-4336-49ED-9BE0-E626A57D8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224" y="2929839"/>
            <a:ext cx="3429000" cy="3429000"/>
          </a:xfrm>
          <a:prstGeom prst="rect">
            <a:avLst/>
          </a:prstGeom>
        </p:spPr>
      </p:pic>
    </p:spTree>
    <p:extLst>
      <p:ext uri="{BB962C8B-B14F-4D97-AF65-F5344CB8AC3E}">
        <p14:creationId xmlns:p14="http://schemas.microsoft.com/office/powerpoint/2010/main" val="294648687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The Parameterization of Sound</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Loudness</a:t>
            </a:r>
            <a:r>
              <a:rPr lang="en-US" sz="1800" dirty="0">
                <a:latin typeface="Roboto Thin" panose="02000000000000000000" pitchFamily="2" charset="0"/>
                <a:ea typeface="Roboto Thin" panose="02000000000000000000" pitchFamily="2" charset="0"/>
              </a:rPr>
              <a:t>: </a:t>
            </a:r>
          </a:p>
          <a:p>
            <a:pPr marL="0" indent="0">
              <a:buNone/>
            </a:pPr>
            <a:r>
              <a:rPr lang="en-US" sz="1800" dirty="0">
                <a:latin typeface="Roboto Thin" panose="02000000000000000000" pitchFamily="2" charset="0"/>
                <a:ea typeface="Roboto Thin" panose="02000000000000000000" pitchFamily="2" charset="0"/>
              </a:rPr>
              <a:t>The “intensity” of a sound</a:t>
            </a:r>
          </a:p>
          <a:p>
            <a:pPr marL="0" indent="0">
              <a:buNone/>
            </a:pPr>
            <a:r>
              <a:rPr lang="en-US" sz="1800" dirty="0">
                <a:latin typeface="Roboto Thin" panose="02000000000000000000" pitchFamily="2" charset="0"/>
                <a:ea typeface="Roboto Thin" panose="02000000000000000000" pitchFamily="2" charset="0"/>
              </a:rPr>
              <a:t>Greater sound pressure waves creates more intense ear drum movement, and a “louder” sound</a:t>
            </a:r>
          </a:p>
          <a:p>
            <a:pPr marL="0" indent="0">
              <a:buNone/>
            </a:pPr>
            <a:r>
              <a:rPr lang="en-US" sz="1800" dirty="0">
                <a:latin typeface="Roboto Thin" panose="02000000000000000000" pitchFamily="2" charset="0"/>
                <a:ea typeface="Roboto Thin" panose="02000000000000000000" pitchFamily="2" charset="0"/>
              </a:rPr>
              <a:t>Earbuds can produce sound waves only at a very quiet level, while a line array can play back the same sounds at an enormously louder level</a:t>
            </a:r>
          </a:p>
          <a:p>
            <a:pPr marL="0" indent="0">
              <a:buNone/>
            </a:pPr>
            <a:endParaRPr lang="en-US" sz="1800" dirty="0">
              <a:latin typeface="Roboto Thin" panose="02000000000000000000" pitchFamily="2" charset="0"/>
              <a:ea typeface="Roboto Thin" panose="02000000000000000000" pitchFamily="2" charset="0"/>
            </a:endParaRPr>
          </a:p>
          <a:p>
            <a:endParaRPr lang="en-US" sz="18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black&#10;&#10;Description automatically generated">
            <a:extLst>
              <a:ext uri="{FF2B5EF4-FFF2-40B4-BE49-F238E27FC236}">
                <a16:creationId xmlns:a16="http://schemas.microsoft.com/office/drawing/2014/main" id="{8F9F9E78-B3CC-4B81-B667-427FEF7D3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166" y="2519363"/>
            <a:ext cx="4257675" cy="4257675"/>
          </a:xfrm>
          <a:prstGeom prst="rect">
            <a:avLst/>
          </a:prstGeom>
        </p:spPr>
      </p:pic>
      <p:pic>
        <p:nvPicPr>
          <p:cNvPr id="9" name="Picture 8" descr="A close up of a speaker&#10;&#10;Description automatically generated">
            <a:extLst>
              <a:ext uri="{FF2B5EF4-FFF2-40B4-BE49-F238E27FC236}">
                <a16:creationId xmlns:a16="http://schemas.microsoft.com/office/drawing/2014/main" id="{9A179E11-4DDE-40E9-8DF2-CCE42F200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104" y="504825"/>
            <a:ext cx="1041798" cy="1905002"/>
          </a:xfrm>
          <a:prstGeom prst="rect">
            <a:avLst/>
          </a:prstGeom>
        </p:spPr>
      </p:pic>
    </p:spTree>
    <p:extLst>
      <p:ext uri="{BB962C8B-B14F-4D97-AF65-F5344CB8AC3E}">
        <p14:creationId xmlns:p14="http://schemas.microsoft.com/office/powerpoint/2010/main" val="27701548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2C3A-75F9-4BFA-90DA-5D3FE4C07FD7}"/>
              </a:ext>
            </a:extLst>
          </p:cNvPr>
          <p:cNvSpPr>
            <a:spLocks noGrp="1"/>
          </p:cNvSpPr>
          <p:nvPr>
            <p:ph type="title"/>
          </p:nvPr>
        </p:nvSpPr>
        <p:spPr>
          <a:xfrm>
            <a:off x="648929" y="629266"/>
            <a:ext cx="3667039" cy="1676603"/>
          </a:xfrm>
        </p:spPr>
        <p:txBody>
          <a:bodyPr>
            <a:normAutofit/>
          </a:bodyPr>
          <a:lstStyle/>
          <a:p>
            <a:r>
              <a:rPr lang="en-US" sz="3600" dirty="0">
                <a:latin typeface="Roboto Thin" panose="02000000000000000000" pitchFamily="2" charset="0"/>
                <a:ea typeface="Roboto Thin" panose="02000000000000000000" pitchFamily="2" charset="0"/>
              </a:rPr>
              <a:t>The Parameterization of Sound</a:t>
            </a:r>
          </a:p>
        </p:txBody>
      </p:sp>
      <p:sp>
        <p:nvSpPr>
          <p:cNvPr id="3" name="Content Placeholder 2">
            <a:extLst>
              <a:ext uri="{FF2B5EF4-FFF2-40B4-BE49-F238E27FC236}">
                <a16:creationId xmlns:a16="http://schemas.microsoft.com/office/drawing/2014/main" id="{001D6CDB-5C76-4D97-9846-F8D552CF518D}"/>
              </a:ext>
            </a:extLst>
          </p:cNvPr>
          <p:cNvSpPr>
            <a:spLocks noGrp="1"/>
          </p:cNvSpPr>
          <p:nvPr>
            <p:ph idx="1"/>
          </p:nvPr>
        </p:nvSpPr>
        <p:spPr>
          <a:xfrm>
            <a:off x="648931" y="2438401"/>
            <a:ext cx="3667036" cy="3779520"/>
          </a:xfrm>
        </p:spPr>
        <p:txBody>
          <a:bodyPr>
            <a:normAutofit/>
          </a:bodyPr>
          <a:lstStyle/>
          <a:p>
            <a:pPr marL="0" indent="0">
              <a:buNone/>
            </a:pPr>
            <a:r>
              <a:rPr lang="en-US" sz="1800" i="1" dirty="0">
                <a:latin typeface="Roboto Thin" panose="02000000000000000000" pitchFamily="2" charset="0"/>
                <a:ea typeface="Roboto Thin" panose="02000000000000000000" pitchFamily="2" charset="0"/>
              </a:rPr>
              <a:t>Control Voltage/Modulation</a:t>
            </a:r>
            <a:r>
              <a:rPr lang="en-US" sz="1800" dirty="0">
                <a:latin typeface="Roboto Thin" panose="02000000000000000000" pitchFamily="2" charset="0"/>
                <a:ea typeface="Roboto Thin" panose="02000000000000000000" pitchFamily="2" charset="0"/>
              </a:rPr>
              <a:t>: </a:t>
            </a:r>
          </a:p>
          <a:p>
            <a:pPr marL="0" indent="0">
              <a:buNone/>
            </a:pPr>
            <a:r>
              <a:rPr lang="en-US" sz="1800" dirty="0">
                <a:latin typeface="Roboto Thin" panose="02000000000000000000" pitchFamily="2" charset="0"/>
                <a:ea typeface="Roboto Thin" panose="02000000000000000000" pitchFamily="2" charset="0"/>
              </a:rPr>
              <a:t>Using a slowly changing or constant signal from one module to change the parameters of another module</a:t>
            </a:r>
          </a:p>
          <a:p>
            <a:pPr marL="0" indent="0">
              <a:buNone/>
            </a:pPr>
            <a:endParaRPr lang="en-US" sz="1800" dirty="0">
              <a:latin typeface="Roboto Thin" panose="02000000000000000000" pitchFamily="2" charset="0"/>
              <a:ea typeface="Roboto Thin" panose="02000000000000000000" pitchFamily="2" charset="0"/>
            </a:endParaRPr>
          </a:p>
          <a:p>
            <a:endParaRPr lang="en-US" sz="1800" dirty="0">
              <a:latin typeface="Roboto Thin" panose="02000000000000000000" pitchFamily="2" charset="0"/>
              <a:ea typeface="Roboto Thin" panose="02000000000000000000" pitchFamily="2" charset="0"/>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text on a white background&#10;&#10;Description automatically generated">
            <a:extLst>
              <a:ext uri="{FF2B5EF4-FFF2-40B4-BE49-F238E27FC236}">
                <a16:creationId xmlns:a16="http://schemas.microsoft.com/office/drawing/2014/main" id="{39DF7603-AD9F-4167-958F-056FF7C7C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380" y="2675342"/>
            <a:ext cx="7151248" cy="40243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02CC227-0AE1-4A37-A2C5-870837400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72" y="214738"/>
            <a:ext cx="6707464" cy="2397799"/>
          </a:xfrm>
          <a:prstGeom prst="rect">
            <a:avLst/>
          </a:prstGeom>
        </p:spPr>
      </p:pic>
    </p:spTree>
    <p:extLst>
      <p:ext uri="{BB962C8B-B14F-4D97-AF65-F5344CB8AC3E}">
        <p14:creationId xmlns:p14="http://schemas.microsoft.com/office/powerpoint/2010/main" val="24951091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2146</Words>
  <Application>Microsoft Office PowerPoint</Application>
  <PresentationFormat>Widescreen</PresentationFormat>
  <Paragraphs>301</Paragraphs>
  <Slides>30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Roboto Thin</vt:lpstr>
      <vt:lpstr>Office Theme</vt:lpstr>
      <vt:lpstr>INTRODUCTION TO MODULAR SYNTHESIS</vt:lpstr>
      <vt:lpstr>Agenda</vt:lpstr>
      <vt:lpstr>Modular Thinking: Patching</vt:lpstr>
      <vt:lpstr>What is sound?</vt:lpstr>
      <vt:lpstr>The Physics of Sound</vt:lpstr>
      <vt:lpstr>The Parameterization of Sound</vt:lpstr>
      <vt:lpstr>The Parameterization of Sound</vt:lpstr>
      <vt:lpstr>The Parameterization of Sound</vt:lpstr>
      <vt:lpstr>The Parameterization of Sound</vt:lpstr>
      <vt:lpstr>Oscillscopes, Voltage &amp; Signals</vt:lpstr>
      <vt:lpstr>Oscillators</vt:lpstr>
      <vt:lpstr>Oscillators</vt:lpstr>
      <vt:lpstr>Oscillators</vt:lpstr>
      <vt:lpstr>Oscillators</vt:lpstr>
      <vt:lpstr>VCOs &amp; LFOs</vt:lpstr>
      <vt:lpstr>Attenuators, Inverters &amp; Attenuverters</vt:lpstr>
      <vt:lpstr>VCAs</vt:lpstr>
      <vt:lpstr>Gates &amp; Triggers</vt:lpstr>
      <vt:lpstr>Gates &amp; Triggers</vt:lpstr>
      <vt:lpstr>Clocks</vt:lpstr>
      <vt:lpstr>EGs</vt:lpstr>
      <vt:lpstr>ADSR EGs</vt:lpstr>
      <vt:lpstr>AD EGs</vt:lpstr>
      <vt:lpstr>Intervals</vt:lpstr>
      <vt:lpstr>V/Oct</vt:lpstr>
      <vt:lpstr>Scales</vt:lpstr>
      <vt:lpstr>Quantizers</vt:lpstr>
      <vt:lpstr>Sequences</vt:lpstr>
      <vt:lpstr>Mixers</vt:lpstr>
      <vt:lpstr>Patch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Modular Thinking</dc:title>
  <dc:creator>Sam Wolk</dc:creator>
  <cp:lastModifiedBy>Sam Wolk</cp:lastModifiedBy>
  <cp:revision>23</cp:revision>
  <dcterms:created xsi:type="dcterms:W3CDTF">2019-09-09T17:07:54Z</dcterms:created>
  <dcterms:modified xsi:type="dcterms:W3CDTF">2019-09-10T19:12:46Z</dcterms:modified>
</cp:coreProperties>
</file>